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74" r:id="rId3"/>
    <p:sldId id="257" r:id="rId4"/>
    <p:sldId id="258" r:id="rId5"/>
    <p:sldId id="259" r:id="rId6"/>
    <p:sldId id="275" r:id="rId7"/>
    <p:sldId id="279" r:id="rId8"/>
    <p:sldId id="260" r:id="rId9"/>
    <p:sldId id="261" r:id="rId10"/>
    <p:sldId id="281" r:id="rId11"/>
    <p:sldId id="280" r:id="rId12"/>
    <p:sldId id="262" r:id="rId13"/>
    <p:sldId id="282" r:id="rId14"/>
    <p:sldId id="263" r:id="rId15"/>
    <p:sldId id="264" r:id="rId16"/>
    <p:sldId id="276" r:id="rId17"/>
    <p:sldId id="265" r:id="rId18"/>
    <p:sldId id="278" r:id="rId19"/>
    <p:sldId id="277" r:id="rId20"/>
    <p:sldId id="266" r:id="rId21"/>
    <p:sldId id="283" r:id="rId22"/>
    <p:sldId id="267" r:id="rId23"/>
    <p:sldId id="268" r:id="rId24"/>
    <p:sldId id="284" r:id="rId25"/>
    <p:sldId id="285" r:id="rId26"/>
    <p:sldId id="269" r:id="rId27"/>
    <p:sldId id="270" r:id="rId28"/>
    <p:sldId id="271" r:id="rId29"/>
    <p:sldId id="272" r:id="rId30"/>
    <p:sldId id="286" r:id="rId31"/>
    <p:sldId id="287" r:id="rId32"/>
    <p:sldId id="273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B82772F2-BB33-43EA-A7FE-1084EDEE0DEE}">
          <p14:sldIdLst>
            <p14:sldId id="256"/>
            <p14:sldId id="274"/>
            <p14:sldId id="257"/>
            <p14:sldId id="258"/>
            <p14:sldId id="259"/>
            <p14:sldId id="275"/>
            <p14:sldId id="279"/>
            <p14:sldId id="260"/>
            <p14:sldId id="261"/>
            <p14:sldId id="281"/>
            <p14:sldId id="280"/>
            <p14:sldId id="262"/>
            <p14:sldId id="282"/>
            <p14:sldId id="263"/>
            <p14:sldId id="264"/>
            <p14:sldId id="276"/>
            <p14:sldId id="265"/>
            <p14:sldId id="278"/>
            <p14:sldId id="277"/>
            <p14:sldId id="266"/>
            <p14:sldId id="283"/>
            <p14:sldId id="267"/>
            <p14:sldId id="268"/>
            <p14:sldId id="284"/>
            <p14:sldId id="285"/>
            <p14:sldId id="269"/>
            <p14:sldId id="270"/>
            <p14:sldId id="271"/>
            <p14:sldId id="272"/>
            <p14:sldId id="286"/>
            <p14:sldId id="287"/>
            <p14:sldId id="27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058DDD-E914-4FA8-A861-E224DF7E41AA}" type="datetimeFigureOut">
              <a:rPr lang="es-CO" smtClean="0"/>
              <a:t>12/02/2016</a:t>
            </a:fld>
            <a:endParaRPr lang="es-CO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A3B162-0D4F-4F3C-8906-5B3B0BE61E13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47888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3B162-0D4F-4F3C-8906-5B3B0BE61E13}" type="slidenum">
              <a:rPr lang="es-CO" smtClean="0"/>
              <a:t>1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776535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A3B162-0D4F-4F3C-8906-5B3B0BE61E13}" type="slidenum">
              <a:rPr lang="es-CO" smtClean="0"/>
              <a:t>4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26067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12/02/2016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5759" y="1333455"/>
            <a:ext cx="8332507" cy="1015426"/>
          </a:xfrm>
        </p:spPr>
        <p:txBody>
          <a:bodyPr>
            <a:normAutofit/>
          </a:bodyPr>
          <a:lstStyle/>
          <a:p>
            <a:r>
              <a:rPr lang="es-CO" sz="5400" dirty="0" smtClean="0">
                <a:solidFill>
                  <a:srgbClr val="00B0F0"/>
                </a:solidFill>
                <a:latin typeface="Algerian" pitchFamily="82" charset="0"/>
              </a:rPr>
              <a:t>UN AMIGO ESPECIAL</a:t>
            </a:r>
            <a:endParaRPr lang="es-CO" sz="5400" dirty="0">
              <a:solidFill>
                <a:srgbClr val="00B0F0"/>
              </a:solidFill>
              <a:latin typeface="Algerian" pitchFamily="8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50548" y="6021288"/>
            <a:ext cx="6400800" cy="600472"/>
          </a:xfrm>
        </p:spPr>
        <p:txBody>
          <a:bodyPr>
            <a:normAutofit fontScale="92500" lnSpcReduction="10000"/>
          </a:bodyPr>
          <a:lstStyle/>
          <a:p>
            <a:r>
              <a:rPr lang="es-CO" sz="4000" dirty="0" smtClean="0">
                <a:solidFill>
                  <a:srgbClr val="0070C0"/>
                </a:solidFill>
                <a:latin typeface="Bauhaus 93" pitchFamily="82" charset="0"/>
              </a:rPr>
              <a:t>Basado en Apoc.1:9-19.</a:t>
            </a:r>
            <a:endParaRPr lang="es-CO" sz="4000" dirty="0">
              <a:solidFill>
                <a:srgbClr val="0070C0"/>
              </a:solidFill>
              <a:latin typeface="Bauhaus 93" pitchFamily="82" charset="0"/>
            </a:endParaRPr>
          </a:p>
        </p:txBody>
      </p:sp>
      <p:sp>
        <p:nvSpPr>
          <p:cNvPr id="4" name="3 Menos"/>
          <p:cNvSpPr/>
          <p:nvPr/>
        </p:nvSpPr>
        <p:spPr>
          <a:xfrm>
            <a:off x="-242102" y="2132856"/>
            <a:ext cx="9494622" cy="754118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5" name="4 Menos"/>
          <p:cNvSpPr/>
          <p:nvPr/>
        </p:nvSpPr>
        <p:spPr>
          <a:xfrm>
            <a:off x="-242102" y="920698"/>
            <a:ext cx="9386101" cy="734707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445" y="2886975"/>
            <a:ext cx="3456383" cy="311596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699493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4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AMIGO ESPECIAL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3800" b="1" dirty="0" smtClean="0">
                <a:solidFill>
                  <a:srgbClr val="FF0000"/>
                </a:solidFill>
              </a:rPr>
              <a:t>El texto base Apoc.1: 9-19:</a:t>
            </a:r>
          </a:p>
          <a:p>
            <a:pPr marL="0" indent="0">
              <a:buNone/>
            </a:pPr>
            <a:r>
              <a:rPr lang="es-CO" dirty="0" smtClean="0"/>
              <a:t>Yo </a:t>
            </a:r>
            <a:r>
              <a:rPr lang="es-CO" dirty="0"/>
              <a:t>Juan, vuestro hermano, y participante en la tribulación y en el Reino, y en la paciencia de Jesús, el Cristo; estaba en la isla que es llamada Patmos, por la palabra de Dios y el testimonio de Jesús, el Cristo. </a:t>
            </a:r>
          </a:p>
          <a:p>
            <a:r>
              <a:rPr lang="es-CO" dirty="0"/>
              <a:t>10 Yo fui en el Espíritu en el día del Señor, y oí detrás [de mí] una gran voz como de trompeta, 11 que decía: YO SOY el Alfa y la Omega, el primero y el último. Escribe en un libro lo que ves, y envíalo a las siete Iglesias que están en Asia: a Éfeso, y a Esmirna, y a Pérgamo, y a Tiatira, y a Sardis, y a Filadelfia, y a Laodicea. 12 Y me volví a ver la voz que hablaba conmigo; y vuelto, vi siete candeleros de </a:t>
            </a:r>
            <a:r>
              <a:rPr lang="es-CO" dirty="0" smtClean="0"/>
              <a:t>oro;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2940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80720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 smtClean="0"/>
              <a:t>13 y </a:t>
            </a:r>
            <a:r>
              <a:rPr lang="es-CO" dirty="0"/>
              <a:t>en medio de los siete candeleros, uno semejante al Hijo de hombre, vestido de una ropa que llegaba hasta los pies, y ceñido por los pechos con una cinta de </a:t>
            </a:r>
            <a:r>
              <a:rPr lang="es-CO" dirty="0" smtClean="0"/>
              <a:t>oro.</a:t>
            </a:r>
            <a:r>
              <a:rPr lang="es-CO" b="1" baseline="30000" dirty="0" smtClean="0"/>
              <a:t>14 </a:t>
            </a:r>
            <a:r>
              <a:rPr lang="es-CO" dirty="0"/>
              <a:t>Y su cabeza y sus cabellos eran blancos como la lana blanca, como la nieve; y sus ojos como llama de fuego</a:t>
            </a:r>
            <a:r>
              <a:rPr lang="es-CO" dirty="0" smtClean="0"/>
              <a:t>; </a:t>
            </a:r>
            <a:r>
              <a:rPr lang="es-CO" b="1" baseline="30000" dirty="0" smtClean="0"/>
              <a:t>15 </a:t>
            </a:r>
            <a:r>
              <a:rPr lang="es-CO" dirty="0"/>
              <a:t>y sus pies semejantes al latón fino, ardientes como en un horno; y su voz como ruido de muchas aguas. </a:t>
            </a:r>
            <a:r>
              <a:rPr lang="es-CO" b="1" baseline="30000" dirty="0" smtClean="0"/>
              <a:t>16 </a:t>
            </a:r>
            <a:r>
              <a:rPr lang="es-CO" dirty="0"/>
              <a:t>Y tenía en su diestra siete estrellas; y de su boca salía una espada aguda de dos filos. Y su rostro era como el sol cuando resplandece en su fuerza. </a:t>
            </a:r>
          </a:p>
          <a:p>
            <a:pPr marL="0" indent="0">
              <a:buNone/>
            </a:pPr>
            <a:endParaRPr lang="es-CO" b="1" baseline="30000" dirty="0" smtClean="0"/>
          </a:p>
          <a:p>
            <a:pPr marL="0" indent="0">
              <a:buNone/>
            </a:pPr>
            <a:r>
              <a:rPr lang="es-CO" b="1" baseline="30000" dirty="0" smtClean="0"/>
              <a:t>17 </a:t>
            </a:r>
            <a:r>
              <a:rPr lang="es-CO" dirty="0"/>
              <a:t>Y cuando yo le vi, caí como muerto a sus pies. Y él puso su diestra sobre mí, diciéndome: No temas; YO SOY el primero y el último; </a:t>
            </a:r>
            <a:r>
              <a:rPr lang="es-CO" b="1" baseline="30000" dirty="0" smtClean="0"/>
              <a:t>18 </a:t>
            </a:r>
            <a:r>
              <a:rPr lang="es-CO" dirty="0"/>
              <a:t>y el que vivo, y he sido muerto; y he aquí que vivo para siempre jamás, Amén. Y tengo las llaves del infierno y de la </a:t>
            </a:r>
            <a:r>
              <a:rPr lang="es-CO" dirty="0" smtClean="0"/>
              <a:t>muerte.</a:t>
            </a:r>
            <a:r>
              <a:rPr lang="es-CO" b="1" baseline="30000" dirty="0" smtClean="0"/>
              <a:t>19 </a:t>
            </a:r>
            <a:r>
              <a:rPr lang="es-CO" dirty="0"/>
              <a:t>Escribe las cosas que has visto, y las que son, y las que han de ser después de éstas. </a:t>
            </a:r>
          </a:p>
        </p:txBody>
      </p:sp>
    </p:spTree>
    <p:extLst>
      <p:ext uri="{BB962C8B-B14F-4D97-AF65-F5344CB8AC3E}">
        <p14:creationId xmlns:p14="http://schemas.microsoft.com/office/powerpoint/2010/main" val="4132187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 smtClean="0"/>
              <a:t>Jesús inicia su ministerio</a:t>
            </a:r>
            <a:endParaRPr lang="es-CO" b="1" i="1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Juan 1:11,12 </a:t>
            </a:r>
            <a:r>
              <a:rPr lang="es-CO" dirty="0" smtClean="0"/>
              <a:t>dice.</a:t>
            </a:r>
            <a:r>
              <a:rPr lang="es-CO" dirty="0"/>
              <a:t> </a:t>
            </a:r>
            <a:r>
              <a:rPr lang="es-CO" dirty="0">
                <a:latin typeface="Agency FB" pitchFamily="34" charset="0"/>
              </a:rPr>
              <a:t>A lo [que era] suyo vino, y los suyos no le recibieron. </a:t>
            </a:r>
            <a:r>
              <a:rPr lang="es-CO" b="1" baseline="30000" dirty="0" smtClean="0">
                <a:latin typeface="Agency FB" pitchFamily="34" charset="0"/>
              </a:rPr>
              <a:t>12 </a:t>
            </a:r>
            <a:r>
              <a:rPr lang="es-CO" u="sng" dirty="0">
                <a:latin typeface="Agency FB" pitchFamily="34" charset="0"/>
              </a:rPr>
              <a:t>Mas a todos los que le recibieron, les dio potestad de ser hechos hijos de Dios, a los que creen en su </a:t>
            </a:r>
            <a:r>
              <a:rPr lang="es-CO" u="sng" dirty="0" smtClean="0">
                <a:latin typeface="Agency FB" pitchFamily="34" charset="0"/>
              </a:rPr>
              <a:t>Nombre.</a:t>
            </a:r>
          </a:p>
          <a:p>
            <a:endParaRPr lang="es-CO" dirty="0" smtClean="0"/>
          </a:p>
          <a:p>
            <a:r>
              <a:rPr lang="es-CO" dirty="0" smtClean="0"/>
              <a:t>El numero de los que recibieron a Jesús mencionado es de mas de 500 hermanos </a:t>
            </a:r>
            <a:r>
              <a:rPr lang="es-CO" dirty="0" smtClean="0">
                <a:solidFill>
                  <a:srgbClr val="FF0000"/>
                </a:solidFill>
              </a:rPr>
              <a:t>(lea 1Cor,15: 6)</a:t>
            </a:r>
            <a:r>
              <a:rPr lang="es-CO" dirty="0" smtClean="0"/>
              <a:t>. De los cuales muchos solamente eran oidores de la Palabra, y de entre todos estos, Jesús eligió a 12, sus discípulos, para que «</a:t>
            </a:r>
            <a:r>
              <a:rPr lang="es-CO" dirty="0" smtClean="0">
                <a:latin typeface="Agency FB" pitchFamily="34" charset="0"/>
              </a:rPr>
              <a:t>estuviesen con Él, y para enviarlos a predicar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(Mar.3:13-19).  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4945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r>
              <a:rPr lang="es-CO" dirty="0" smtClean="0"/>
              <a:t>De estos 12, Jesús tenía un grupo especial que eran como sus confidentes, Pedro, Santiago, Juan y Andrés </a:t>
            </a:r>
            <a:r>
              <a:rPr lang="es-CO" dirty="0" smtClean="0">
                <a:solidFill>
                  <a:srgbClr val="FF0000"/>
                </a:solidFill>
              </a:rPr>
              <a:t>(Mat.17:1; Mar.13:3)</a:t>
            </a:r>
            <a:r>
              <a:rPr lang="es-CO" dirty="0" smtClean="0"/>
              <a:t>.</a:t>
            </a:r>
          </a:p>
          <a:p>
            <a:endParaRPr lang="es-CO" dirty="0" smtClean="0"/>
          </a:p>
          <a:p>
            <a:pPr marL="800100" lvl="2" indent="0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Note que los que se llamaban el pueblo de Dios eran millones:  </a:t>
            </a:r>
            <a:r>
              <a:rPr lang="es-CO" sz="2800" u="sng" dirty="0" smtClean="0">
                <a:solidFill>
                  <a:srgbClr val="FF0000"/>
                </a:solidFill>
              </a:rPr>
              <a:t>El pueblo de Israel</a:t>
            </a:r>
            <a:r>
              <a:rPr lang="es-CO" sz="2800" dirty="0" smtClean="0">
                <a:solidFill>
                  <a:srgbClr val="FF0000"/>
                </a:solidFill>
              </a:rPr>
              <a:t>.</a:t>
            </a:r>
          </a:p>
          <a:p>
            <a:pPr marL="800100" lvl="2" indent="0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Jesús viene a «su pueblo», pero lo rechazan, solamente </a:t>
            </a:r>
            <a:r>
              <a:rPr lang="es-CO" sz="2800" u="sng" dirty="0" smtClean="0">
                <a:solidFill>
                  <a:srgbClr val="FF0000"/>
                </a:solidFill>
              </a:rPr>
              <a:t>más de 500 lo aceptan</a:t>
            </a:r>
            <a:r>
              <a:rPr lang="es-CO" sz="2800" dirty="0" smtClean="0">
                <a:solidFill>
                  <a:srgbClr val="FF0000"/>
                </a:solidFill>
              </a:rPr>
              <a:t>.</a:t>
            </a:r>
          </a:p>
          <a:p>
            <a:pPr marL="800100" lvl="2" indent="0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De los quinientos, Jesús escoge a 12,</a:t>
            </a:r>
          </a:p>
          <a:p>
            <a:pPr marL="800100" lvl="2" indent="0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Pero de los 12, Jesús tenía un pequeño grupo «especial», formado por 4 que eran sus «confidentes», a quienes les contaba sus secretos. Pedro, Santiago, Juan y Andrés.</a:t>
            </a:r>
          </a:p>
        </p:txBody>
      </p:sp>
    </p:spTree>
    <p:extLst>
      <p:ext uri="{BB962C8B-B14F-4D97-AF65-F5344CB8AC3E}">
        <p14:creationId xmlns:p14="http://schemas.microsoft.com/office/powerpoint/2010/main" val="133869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6059016" cy="3312368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/>
              <a:t>Pero de estos cuatro, el que más manifestaba deseos de escuchar la voz de Jesús era Juan, llegó tanto a relacionarse con Él que y a escuchar su voz que </a:t>
            </a:r>
            <a:r>
              <a:rPr lang="es-CO" dirty="0">
                <a:solidFill>
                  <a:srgbClr val="FF0000"/>
                </a:solidFill>
              </a:rPr>
              <a:t>(Juan 13:23-26)</a:t>
            </a:r>
            <a:r>
              <a:rPr lang="es-CO" dirty="0"/>
              <a:t>, dice que era al que Jesús amaba, y se recostaba al pecho de </a:t>
            </a:r>
            <a:r>
              <a:rPr lang="es-CO" dirty="0" smtClean="0"/>
              <a:t>Jesús</a:t>
            </a:r>
            <a:r>
              <a:rPr lang="es-CO" dirty="0"/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48680"/>
            <a:ext cx="2129011" cy="3240360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4292221"/>
            <a:ext cx="7272808" cy="2246769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r>
              <a:rPr lang="es-CO" sz="2800" dirty="0"/>
              <a:t>Había tanta empatía entre ellos que cuando Jesús les dijo que Él se iba pero que volvería, los discípulos, pero especialmente Juan le dicen: Señor, no te vayas, no nos dejes solos por favor, pero Jesús des dice: </a:t>
            </a:r>
          </a:p>
        </p:txBody>
      </p:sp>
    </p:spTree>
    <p:extLst>
      <p:ext uri="{BB962C8B-B14F-4D97-AF65-F5344CB8AC3E}">
        <p14:creationId xmlns:p14="http://schemas.microsoft.com/office/powerpoint/2010/main" val="337110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176465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es-CO" dirty="0">
                <a:solidFill>
                  <a:srgbClr val="FFFF00"/>
                </a:solidFill>
              </a:rPr>
              <a:t>«A ustedes les conviene que yo me vaya», «Yo rogaré al Padre y os dará otro consolador, para que esté con vosotros para siempre</a:t>
            </a:r>
            <a:r>
              <a:rPr lang="es-CO" dirty="0" smtClean="0">
                <a:solidFill>
                  <a:srgbClr val="FFFF00"/>
                </a:solidFill>
              </a:rPr>
              <a:t>»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FF00"/>
                </a:solidFill>
              </a:rPr>
              <a:t> </a:t>
            </a:r>
            <a:r>
              <a:rPr lang="es-CO" dirty="0">
                <a:solidFill>
                  <a:schemeClr val="bg1"/>
                </a:solidFill>
              </a:rPr>
              <a:t>(Juan 14:16). </a:t>
            </a:r>
            <a:endParaRPr lang="es-CO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FF00"/>
                </a:solidFill>
              </a:rPr>
              <a:t>Cuando </a:t>
            </a:r>
            <a:r>
              <a:rPr lang="es-CO" b="1" dirty="0">
                <a:solidFill>
                  <a:srgbClr val="FFFF00"/>
                </a:solidFill>
              </a:rPr>
              <a:t>el Espíritu venga morará dentro de ustedes, y yo moraré a través del Espíritu dentro de vosotros, donde quiera que estén. </a:t>
            </a:r>
          </a:p>
        </p:txBody>
      </p:sp>
    </p:spTree>
    <p:extLst>
      <p:ext uri="{BB962C8B-B14F-4D97-AF65-F5344CB8AC3E}">
        <p14:creationId xmlns:p14="http://schemas.microsoft.com/office/powerpoint/2010/main" val="325111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 Llegó el momento cuando Jesús les </a:t>
            </a:r>
            <a:r>
              <a:rPr lang="es-CO" dirty="0"/>
              <a:t>dice:  </a:t>
            </a:r>
            <a:r>
              <a:rPr lang="es-CO" dirty="0" smtClean="0"/>
              <a:t>«Hijitos</a:t>
            </a:r>
            <a:r>
              <a:rPr lang="es-CO" dirty="0"/>
              <a:t>, aún un poco estaré con vosotros. Me buscaréis; </a:t>
            </a:r>
            <a:r>
              <a:rPr lang="es-CO" dirty="0" smtClean="0"/>
              <a:t>… pero A </a:t>
            </a:r>
            <a:r>
              <a:rPr lang="es-CO" dirty="0"/>
              <a:t>donde yo voy, vosotros no podéis </a:t>
            </a:r>
            <a:r>
              <a:rPr lang="es-CO" dirty="0" smtClean="0"/>
              <a:t>venir».</a:t>
            </a:r>
          </a:p>
          <a:p>
            <a:pPr marL="0" indent="0" algn="ctr">
              <a:buNone/>
            </a:pPr>
            <a:r>
              <a:rPr lang="es-CO" dirty="0" smtClean="0"/>
              <a:t>Pedro le responde: «mi vida pondré por ti», </a:t>
            </a:r>
            <a:r>
              <a:rPr lang="es-CO" dirty="0" smtClean="0">
                <a:solidFill>
                  <a:srgbClr val="FF0000"/>
                </a:solidFill>
              </a:rPr>
              <a:t>(Juan 13:33,37) </a:t>
            </a:r>
            <a:r>
              <a:rPr lang="es-CO" dirty="0" smtClean="0"/>
              <a:t> y la Escritura registra que cuando tomaron preso a Cristo todos los discípulos lo abandonaron, solamente Juan estuvo allí junto a la cruz, por eso, cuando Cristo vió a su amado Juan junto a Él dijo: «hijo e hay a tu madre, mujer e hay a tu hijo» </a:t>
            </a:r>
            <a:r>
              <a:rPr lang="es-CO" dirty="0" smtClean="0">
                <a:solidFill>
                  <a:srgbClr val="FF0000"/>
                </a:solidFill>
              </a:rPr>
              <a:t>(Juan 19:26).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Cuando Juan entregó su vida al Señor tenía unos 16 años, era el más joven del grupo de los apóstoles, y cuando vió la revelación del Apoc. Tendría unos 70 años. Y todos eso años había estado esperando la promesa del regreso de su amado Jesús, había escuchado la promesa de labios del mismo Cristo: «verberé otra vez», y la escuchó de labios de los ángeles: «este mismo Jesús, que ha sido llevado de vosotros al cielo, volverá del mismo modo en que lo habéis visto ir al cielo» </a:t>
            </a:r>
            <a:r>
              <a:rPr lang="es-CO" dirty="0" smtClean="0">
                <a:solidFill>
                  <a:srgbClr val="FF0000"/>
                </a:solidFill>
              </a:rPr>
              <a:t>(Hech.1:17).  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0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 smtClean="0"/>
              <a:t>Juan escucho por última vez la orden de Jesús: «Y </a:t>
            </a:r>
            <a:r>
              <a:rPr lang="es-CO" dirty="0"/>
              <a:t>he aquí, yo enviaré al Prometido de mi Padre sobre vosotros; mas vosotros asentad en la ciudad de Jerusalén, hasta que seáis investidos de potencia de lo </a:t>
            </a:r>
            <a:r>
              <a:rPr lang="es-CO" dirty="0" smtClean="0"/>
              <a:t>alto» </a:t>
            </a:r>
            <a:r>
              <a:rPr lang="es-CO" dirty="0" smtClean="0">
                <a:solidFill>
                  <a:srgbClr val="FF0000"/>
                </a:solidFill>
              </a:rPr>
              <a:t>(Luc.24:49).</a:t>
            </a:r>
          </a:p>
          <a:p>
            <a:endParaRPr lang="es-CO" dirty="0" smtClean="0"/>
          </a:p>
          <a:p>
            <a:r>
              <a:rPr lang="es-CO" dirty="0" smtClean="0"/>
              <a:t>Luego Jesús los conduce fuera de Jerusalén y allí les dice: «Mas </a:t>
            </a:r>
            <a:r>
              <a:rPr lang="es-CO" dirty="0"/>
              <a:t>recibiréis la virtud del Espíritu Santo que vendrá sobre vosotros, y me seréis testigos en </a:t>
            </a:r>
            <a:r>
              <a:rPr lang="es-CO" dirty="0" smtClean="0"/>
              <a:t>Jerusalén, </a:t>
            </a:r>
            <a:r>
              <a:rPr lang="es-CO" dirty="0"/>
              <a:t>y en toda Judea, y Samaria, y hasta lo último de la </a:t>
            </a:r>
            <a:r>
              <a:rPr lang="es-CO" dirty="0" smtClean="0"/>
              <a:t>tierra» </a:t>
            </a:r>
            <a:r>
              <a:rPr lang="es-CO" dirty="0" smtClean="0">
                <a:solidFill>
                  <a:srgbClr val="FF0000"/>
                </a:solidFill>
              </a:rPr>
              <a:t>(Hec.1:8).  </a:t>
            </a:r>
          </a:p>
          <a:p>
            <a:r>
              <a:rPr lang="es-CO" dirty="0" smtClean="0"/>
              <a:t> Como usted sabe, 10 días después de la </a:t>
            </a:r>
            <a:r>
              <a:rPr lang="es-CO" dirty="0" smtClean="0"/>
              <a:t>asunción vendría </a:t>
            </a:r>
            <a:r>
              <a:rPr lang="es-CO" dirty="0" smtClean="0"/>
              <a:t>el Espíritu Santo, tiempo que los discípulos dedicaron para prepararse y arreglar sus diferencias, «CUANDO llegó el día de Pentecostés, estaban </a:t>
            </a:r>
            <a:r>
              <a:rPr lang="es-CO" dirty="0"/>
              <a:t>todos </a:t>
            </a:r>
            <a:r>
              <a:rPr lang="es-CO" dirty="0" smtClean="0"/>
              <a:t>JUNTOS EN EL MISMO LUGAR» </a:t>
            </a:r>
            <a:r>
              <a:rPr lang="es-CO" dirty="0" smtClean="0">
                <a:solidFill>
                  <a:srgbClr val="FF0000"/>
                </a:solidFill>
              </a:rPr>
              <a:t>(Hech.2:1). 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5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 fontScale="90000"/>
          </a:bodyPr>
          <a:lstStyle/>
          <a:p>
            <a:r>
              <a:rPr lang="es-CO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glorioso acontecimiento de la asunción, fue </a:t>
            </a:r>
            <a:r>
              <a:rPr lang="es-CO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precenciado</a:t>
            </a:r>
            <a:r>
              <a:rPr lang="es-CO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por Juan</a:t>
            </a:r>
            <a:endParaRPr lang="es-CO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238" y="1700808"/>
            <a:ext cx="4503234" cy="5059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1743478"/>
            <a:ext cx="3744416" cy="5016758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es-CO" sz="3200" b="1" dirty="0"/>
              <a:t>Este grandioso acontecimiento, preparó a los discípulos, pero especialmente a Juan para afrontar cualquier dificultad que se presentara en el futuro.</a:t>
            </a:r>
          </a:p>
          <a:p>
            <a:pPr algn="ctr"/>
            <a:r>
              <a:rPr lang="es-CO" sz="32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7014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78621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r>
              <a:rPr lang="es-CO" sz="3200" b="1" dirty="0" smtClean="0">
                <a:solidFill>
                  <a:srgbClr val="FF0000"/>
                </a:solidFill>
              </a:rPr>
              <a:t>10 </a:t>
            </a:r>
            <a:r>
              <a:rPr lang="es-CO" sz="3200" b="1" dirty="0">
                <a:solidFill>
                  <a:srgbClr val="FF0000"/>
                </a:solidFill>
              </a:rPr>
              <a:t>días después de la asunción vendría el Espíritu Santo, tiempo que los discípulos dedicaron para prepararse y arreglar sus diferencias,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28670"/>
            <a:ext cx="4824536" cy="3360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5733256"/>
            <a:ext cx="8568952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pPr algn="ctr"/>
            <a:r>
              <a:rPr lang="es-CO" sz="2800" b="1" dirty="0"/>
              <a:t>«CUANDO llegó el día de Pentecostés, estaban todos JUNTOS EN EL MISMO LUGAR» </a:t>
            </a:r>
            <a:r>
              <a:rPr lang="es-CO" sz="2800" b="1" dirty="0">
                <a:solidFill>
                  <a:srgbClr val="FF0000"/>
                </a:solidFill>
              </a:rPr>
              <a:t>(Hech.2:1). </a:t>
            </a:r>
          </a:p>
        </p:txBody>
      </p:sp>
    </p:spTree>
    <p:extLst>
      <p:ext uri="{BB962C8B-B14F-4D97-AF65-F5344CB8AC3E}">
        <p14:creationId xmlns:p14="http://schemas.microsoft.com/office/powerpoint/2010/main" val="76018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77500" lnSpcReduction="20000"/>
          </a:bodyPr>
          <a:lstStyle/>
          <a:p>
            <a:r>
              <a:rPr lang="es-CO" dirty="0" smtClean="0"/>
              <a:t>Y el Espíritu Santo los llenó de poder para predicar, y sentían ahora con mayor fuerza la presencia de Cristo en sus corazones y un amor que los atraía entre ellos y a su prójimo, que su único deseo era hacer la obra de compartir lo que ellos sabían con los demás, porque Jesús les había dicho que volvería otra vez.</a:t>
            </a:r>
          </a:p>
          <a:p>
            <a:endParaRPr lang="es-CO" dirty="0" smtClean="0"/>
          </a:p>
          <a:p>
            <a:pPr lvl="1"/>
            <a:r>
              <a:rPr lang="es-CO" sz="3300" dirty="0" smtClean="0"/>
              <a:t>Y la iglesia crecía cada día más y más, porque «el Señor agregaba cada día a la iglesia a los que iban siendo salvos» </a:t>
            </a:r>
            <a:r>
              <a:rPr lang="es-CO" sz="3300" dirty="0" smtClean="0">
                <a:solidFill>
                  <a:srgbClr val="FF0000"/>
                </a:solidFill>
              </a:rPr>
              <a:t>(Hech.2:47). </a:t>
            </a:r>
            <a:r>
              <a:rPr lang="es-CO" sz="3300" dirty="0" smtClean="0"/>
              <a:t>La obra de Dios crecía de tal manera que el día de Tente costes se bautizaron «como tres mil personas» </a:t>
            </a:r>
            <a:r>
              <a:rPr lang="es-CO" sz="3300" dirty="0" smtClean="0">
                <a:solidFill>
                  <a:srgbClr val="FF0000"/>
                </a:solidFill>
              </a:rPr>
              <a:t>(Hech.2:41), </a:t>
            </a:r>
            <a:r>
              <a:rPr lang="es-CO" sz="3300" dirty="0" smtClean="0"/>
              <a:t>este selo misionero de los apóstoles pronto despertó la ira de satanás contra ellos «y les echaron mano, y los pusieron en la cárcel …. Pero muchos de los que habían oído la palabra, creyeron. Su numero llegó a unos cinco mil hombres </a:t>
            </a:r>
            <a:r>
              <a:rPr lang="es-CO" sz="3300" dirty="0" smtClean="0">
                <a:solidFill>
                  <a:srgbClr val="FF0000"/>
                </a:solidFill>
              </a:rPr>
              <a:t>(Hech.4:3,4).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4407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>Pedro y Juan en la cárcel: </a:t>
            </a:r>
            <a:br>
              <a:rPr lang="es-CO" b="1" dirty="0" smtClean="0"/>
            </a:br>
            <a:r>
              <a:rPr lang="es-CO" b="1" dirty="0" smtClean="0">
                <a:solidFill>
                  <a:srgbClr val="FF0000"/>
                </a:solidFill>
              </a:rPr>
              <a:t>DELITO, </a:t>
            </a:r>
            <a:r>
              <a:rPr lang="es-CO" dirty="0" smtClean="0"/>
              <a:t/>
            </a:r>
            <a:br>
              <a:rPr lang="es-CO" dirty="0" smtClean="0"/>
            </a:br>
            <a:r>
              <a:rPr lang="es-CO" b="1" dirty="0" smtClean="0"/>
              <a:t>predicar a Cristo.</a:t>
            </a:r>
            <a:endParaRPr lang="es-CO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76871"/>
            <a:ext cx="5832648" cy="432048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8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4968552"/>
          </a:xfr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El Registro Sagrado dice: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FF00"/>
                </a:solidFill>
              </a:rPr>
              <a:t>«Entonces </a:t>
            </a:r>
            <a:r>
              <a:rPr lang="es-CO" dirty="0">
                <a:solidFill>
                  <a:srgbClr val="FFFF00"/>
                </a:solidFill>
              </a:rPr>
              <a:t>levantándose el sumo sacerdote, y todos los que estaban con él, (que es la secta de los Saduceos,) fueron llenos de ira, </a:t>
            </a:r>
            <a:r>
              <a:rPr lang="es-CO" b="1" baseline="30000" dirty="0" smtClean="0">
                <a:solidFill>
                  <a:srgbClr val="FFFF00"/>
                </a:solidFill>
              </a:rPr>
              <a:t>18 </a:t>
            </a:r>
            <a:r>
              <a:rPr lang="es-CO" dirty="0">
                <a:solidFill>
                  <a:srgbClr val="FFFF00"/>
                </a:solidFill>
              </a:rPr>
              <a:t>Y echaron mano a los apóstoles, y los pusieron en la cárcel </a:t>
            </a:r>
            <a:r>
              <a:rPr lang="es-CO" dirty="0" smtClean="0">
                <a:solidFill>
                  <a:srgbClr val="FFFF00"/>
                </a:solidFill>
              </a:rPr>
              <a:t>pública.</a:t>
            </a:r>
            <a:r>
              <a:rPr lang="es-CO" dirty="0">
                <a:solidFill>
                  <a:srgbClr val="FFFF00"/>
                </a:solidFill>
              </a:rPr>
              <a:t> </a:t>
            </a:r>
            <a:r>
              <a:rPr lang="es-CO" b="1" baseline="30000" dirty="0" smtClean="0">
                <a:solidFill>
                  <a:srgbClr val="FFFF00"/>
                </a:solidFill>
              </a:rPr>
              <a:t>19 </a:t>
            </a:r>
            <a:r>
              <a:rPr lang="es-CO" u="sng" dirty="0">
                <a:solidFill>
                  <a:srgbClr val="FFFF00"/>
                </a:solidFill>
              </a:rPr>
              <a:t>Mas el ángel del Señor, abriendo de noche las puertas de la cárcel, y sacándolos, dijo</a:t>
            </a:r>
            <a:r>
              <a:rPr lang="es-CO" u="sng" dirty="0" smtClean="0">
                <a:solidFill>
                  <a:srgbClr val="FFFF00"/>
                </a:solidFill>
              </a:rPr>
              <a:t>: </a:t>
            </a:r>
            <a:r>
              <a:rPr lang="es-CO" b="1" u="sng" baseline="30000" dirty="0" smtClean="0">
                <a:solidFill>
                  <a:srgbClr val="FFFF00"/>
                </a:solidFill>
              </a:rPr>
              <a:t>20 </a:t>
            </a:r>
            <a:r>
              <a:rPr lang="es-CO" u="sng" dirty="0">
                <a:solidFill>
                  <a:srgbClr val="FFFF00"/>
                </a:solidFill>
              </a:rPr>
              <a:t>Id, y estando en el templo, </a:t>
            </a:r>
            <a:r>
              <a:rPr lang="es-CO" u="sng" dirty="0" smtClean="0">
                <a:solidFill>
                  <a:srgbClr val="FFFF00"/>
                </a:solidFill>
              </a:rPr>
              <a:t>hablad </a:t>
            </a:r>
            <a:r>
              <a:rPr lang="es-CO" u="sng" dirty="0">
                <a:solidFill>
                  <a:srgbClr val="FFFF00"/>
                </a:solidFill>
              </a:rPr>
              <a:t>al pueblo todas las palabras de esta </a:t>
            </a:r>
            <a:r>
              <a:rPr lang="es-CO" u="sng" dirty="0" smtClean="0">
                <a:solidFill>
                  <a:srgbClr val="FFFF00"/>
                </a:solidFill>
              </a:rPr>
              <a:t>vida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chemeClr val="bg1"/>
                </a:solidFill>
              </a:rPr>
              <a:t>(Hech.5: 17-22).</a:t>
            </a:r>
            <a:endParaRPr lang="es-C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22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404664"/>
            <a:ext cx="8712968" cy="6120680"/>
          </a:xfr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sz="3300" b="1" dirty="0" smtClean="0">
                <a:solidFill>
                  <a:srgbClr val="FF0000"/>
                </a:solidFill>
              </a:rPr>
              <a:t>Hechos 5:21-33.</a:t>
            </a:r>
          </a:p>
          <a:p>
            <a:pPr marL="0" indent="0" algn="ctr">
              <a:buNone/>
            </a:pPr>
            <a:r>
              <a:rPr lang="es-CO" dirty="0" smtClean="0"/>
              <a:t>Ellos entonces, </a:t>
            </a:r>
            <a:r>
              <a:rPr lang="es-CO" dirty="0"/>
              <a:t>como oyeron esto, entraron por la mañana en el templo, y enseñaban. Viniendo pues el sumo sacerdote, y los que estaban con él, convocaron el concilio, y a todos los ancianos de los hijos de Israel; y enviaron a la cárcel, para que fuesen </a:t>
            </a:r>
            <a:r>
              <a:rPr lang="es-CO" dirty="0" smtClean="0"/>
              <a:t>traidos.</a:t>
            </a:r>
            <a:r>
              <a:rPr lang="es-CO" b="1" baseline="30000" dirty="0" smtClean="0"/>
              <a:t>22 </a:t>
            </a:r>
            <a:r>
              <a:rPr lang="es-CO" dirty="0"/>
              <a:t>Y como vinieron los ministros, no los hallaron en la cárcel, y vueltos, dieron aviso, </a:t>
            </a:r>
            <a:r>
              <a:rPr lang="es-CO" dirty="0" smtClean="0"/>
              <a:t> </a:t>
            </a:r>
            <a:r>
              <a:rPr lang="es-CO" b="1" baseline="30000" dirty="0" smtClean="0"/>
              <a:t>23 </a:t>
            </a:r>
            <a:r>
              <a:rPr lang="es-CO" dirty="0"/>
              <a:t>Diciendo: </a:t>
            </a:r>
            <a:r>
              <a:rPr lang="es-CO" dirty="0" smtClean="0"/>
              <a:t>«</a:t>
            </a:r>
            <a:r>
              <a:rPr lang="es-CO" b="1" dirty="0" smtClean="0"/>
              <a:t>Cierto </a:t>
            </a:r>
            <a:r>
              <a:rPr lang="es-CO" b="1" dirty="0"/>
              <a:t>la cárcel </a:t>
            </a:r>
            <a:r>
              <a:rPr lang="es-CO" b="1" dirty="0" smtClean="0"/>
              <a:t>hallamos </a:t>
            </a:r>
            <a:r>
              <a:rPr lang="es-CO" b="1" dirty="0"/>
              <a:t>cerrada con toda diligencia, y los guardas que estaban afuera delante de las puertas; mas cuando </a:t>
            </a:r>
            <a:r>
              <a:rPr lang="es-CO" b="1" dirty="0" smtClean="0"/>
              <a:t>abrimos, </a:t>
            </a:r>
            <a:r>
              <a:rPr lang="es-CO" b="1" dirty="0"/>
              <a:t>a nadie </a:t>
            </a:r>
            <a:r>
              <a:rPr lang="es-CO" b="1" dirty="0" smtClean="0"/>
              <a:t>hallamos dentro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 smtClean="0"/>
              <a:t>  </a:t>
            </a:r>
            <a:r>
              <a:rPr lang="es-CO" b="1" baseline="30000" dirty="0" smtClean="0"/>
              <a:t>24 </a:t>
            </a:r>
            <a:r>
              <a:rPr lang="es-CO" dirty="0" smtClean="0"/>
              <a:t>Entonces </a:t>
            </a:r>
            <a:r>
              <a:rPr lang="es-CO" dirty="0"/>
              <a:t>como oyeron estas palabras el sumo sacerdote, y el magistrado del templo, y los príncipes de los sacerdotes, dudaban en qué vendría a parar aquello</a:t>
            </a:r>
            <a:r>
              <a:rPr lang="es-CO" dirty="0" smtClean="0"/>
              <a:t>. </a:t>
            </a:r>
            <a:r>
              <a:rPr lang="es-CO" b="1" baseline="30000" dirty="0" smtClean="0"/>
              <a:t>25 </a:t>
            </a:r>
            <a:r>
              <a:rPr lang="es-CO" dirty="0"/>
              <a:t>Y viniendo uno, les avisó, diciendo: </a:t>
            </a:r>
            <a:r>
              <a:rPr lang="es-CO" dirty="0" smtClean="0"/>
              <a:t>«</a:t>
            </a:r>
            <a:r>
              <a:rPr lang="es-CO" b="1" dirty="0" smtClean="0"/>
              <a:t>He </a:t>
            </a:r>
            <a:r>
              <a:rPr lang="es-CO" b="1" dirty="0"/>
              <a:t>aquí, los varones que echasteis en la cárcel, están en el templo, y enseñan al </a:t>
            </a:r>
            <a:r>
              <a:rPr lang="es-CO" b="1" dirty="0" smtClean="0"/>
              <a:t>pueblo</a:t>
            </a:r>
            <a:r>
              <a:rPr lang="es-CO" dirty="0" smtClean="0"/>
              <a:t>».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8167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26 </a:t>
            </a:r>
            <a:r>
              <a:rPr lang="es-CO" dirty="0" smtClean="0"/>
              <a:t>Entonces </a:t>
            </a:r>
            <a:r>
              <a:rPr lang="es-CO" dirty="0"/>
              <a:t>el magistrado </a:t>
            </a:r>
            <a:r>
              <a:rPr lang="es-CO" dirty="0" smtClean="0"/>
              <a:t>fue </a:t>
            </a:r>
            <a:r>
              <a:rPr lang="es-CO" dirty="0"/>
              <a:t>con los ministros, y los trajo sin violencia, porque tenían miedo del pueblo, de ser apedreados. 27 Y como los trajeron, los presentaron en el concilio. </a:t>
            </a:r>
            <a:r>
              <a:rPr lang="es-CO" dirty="0" smtClean="0"/>
              <a:t>Entonces </a:t>
            </a:r>
            <a:r>
              <a:rPr lang="es-CO" dirty="0"/>
              <a:t>el sumo sacerdote les preguntó,   28 Diciendo: </a:t>
            </a:r>
            <a:r>
              <a:rPr lang="es-CO" dirty="0" smtClean="0"/>
              <a:t>«¿</a:t>
            </a:r>
            <a:r>
              <a:rPr lang="es-CO" b="1" dirty="0"/>
              <a:t>No os </a:t>
            </a:r>
            <a:r>
              <a:rPr lang="es-CO" b="1" dirty="0" smtClean="0"/>
              <a:t>mandamos </a:t>
            </a:r>
            <a:r>
              <a:rPr lang="es-CO" b="1" dirty="0"/>
              <a:t>estrechamente, que no enseñaseis en este nombre? y, he aquí, habéis henchido a </a:t>
            </a:r>
            <a:r>
              <a:rPr lang="es-CO" b="1" dirty="0" smtClean="0"/>
              <a:t>Jerusalén </a:t>
            </a:r>
            <a:r>
              <a:rPr lang="es-CO" b="1" dirty="0"/>
              <a:t>de vuestra doctrina, ¿y queréis echar sobre nosotros la sangre de este hombre</a:t>
            </a:r>
            <a:r>
              <a:rPr lang="es-CO" dirty="0" smtClean="0"/>
              <a:t>?» </a:t>
            </a:r>
            <a:endParaRPr lang="es-CO" dirty="0"/>
          </a:p>
          <a:p>
            <a:pPr marL="0" indent="0" algn="ctr">
              <a:buNone/>
            </a:pPr>
            <a:r>
              <a:rPr lang="es-CO" dirty="0"/>
              <a:t>29 Y respondiendo Pedro y los otros apóstoles, dijeron: </a:t>
            </a:r>
            <a:r>
              <a:rPr lang="es-CO" dirty="0" smtClean="0"/>
              <a:t>«</a:t>
            </a:r>
            <a:r>
              <a:rPr lang="es-CO" b="1" dirty="0" smtClean="0"/>
              <a:t>Es </a:t>
            </a:r>
            <a:r>
              <a:rPr lang="es-CO" b="1" dirty="0"/>
              <a:t>menester obedecer a Dios </a:t>
            </a:r>
            <a:r>
              <a:rPr lang="es-CO" b="1" dirty="0" smtClean="0"/>
              <a:t>antes </a:t>
            </a:r>
            <a:r>
              <a:rPr lang="es-CO" b="1" dirty="0"/>
              <a:t>que a los hombres. 30 El Dios de nuestros padres levantó a Jesús, al cual vosotros matasteis colgándole en un madero. 31 A éste enalteció Dios con su diestra por Príncipe y Salvador, para dar a Israel arrepentimiento y remisión de pecados.  32 Y nosotros le somos testigos de estas cosas, y lo es también el Espíritu Santo, el cual ha dado Dios a los que le </a:t>
            </a:r>
            <a:r>
              <a:rPr lang="es-CO" b="1" dirty="0" smtClean="0"/>
              <a:t>obedecen</a:t>
            </a:r>
            <a:r>
              <a:rPr lang="es-CO" dirty="0" smtClean="0"/>
              <a:t>». </a:t>
            </a:r>
            <a:r>
              <a:rPr lang="es-CO" dirty="0"/>
              <a:t>33 Ellos en oyendo esto fueron heridos hasta el corazón, y consultaban de matarlos.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946402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435280" cy="648072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es-CO" sz="2800" dirty="0" smtClean="0"/>
              <a:t>Es así como la religión de Jesús se había convertido en un problema grabe para los dirigentes religiosos de ese tiempo. Mientras tanto se iba cumpliendo la orden de Jesús: «</a:t>
            </a:r>
            <a:r>
              <a:rPr lang="es-CO" sz="2800" b="1" dirty="0" smtClean="0"/>
              <a:t>Id y predicad el Evangelio por todo el mundo</a:t>
            </a:r>
            <a:r>
              <a:rPr lang="es-CO" sz="2800" dirty="0" smtClean="0"/>
              <a:t>», hasta que Roma tomó parte en este asunto tratando de ponerle remedio, porque Jesús había dicho que Él era el Rey. </a:t>
            </a:r>
          </a:p>
          <a:p>
            <a:pPr lvl="1"/>
            <a:r>
              <a:rPr lang="es-CO" dirty="0" smtClean="0"/>
              <a:t>Fue así como tomaban presos a los predicadores y los mataban de diferentes maneras </a:t>
            </a:r>
            <a:r>
              <a:rPr lang="es-CO" dirty="0" smtClean="0">
                <a:solidFill>
                  <a:srgbClr val="FF0000"/>
                </a:solidFill>
              </a:rPr>
              <a:t>(lea Hechos 12:1-5). </a:t>
            </a:r>
            <a:r>
              <a:rPr lang="es-CO" dirty="0" smtClean="0"/>
              <a:t>A otros los amarraban a postes untados de brea y los quemaban unos tras otros, otros fueron despellejados, apedreados o decapitados, pensando que de esta forma se le pondría fin a esta secta. </a:t>
            </a:r>
          </a:p>
        </p:txBody>
      </p:sp>
    </p:spTree>
    <p:extLst>
      <p:ext uri="{BB962C8B-B14F-4D97-AF65-F5344CB8AC3E}">
        <p14:creationId xmlns:p14="http://schemas.microsoft.com/office/powerpoint/2010/main" val="1455463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>De esta forma, uno a uno iban matando a los mensajeros del Señor.</a:t>
            </a:r>
            <a:endParaRPr lang="es-CO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1"/>
            <a:ext cx="2736304" cy="252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7" y="1556792"/>
            <a:ext cx="2232247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591787"/>
            <a:ext cx="2664296" cy="2485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93096"/>
            <a:ext cx="1944216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1" y="4293095"/>
            <a:ext cx="1584176" cy="2066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60" y="4293096"/>
            <a:ext cx="1853148" cy="20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708" y="4293097"/>
            <a:ext cx="2013756" cy="20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713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4762872" cy="6120680"/>
          </a:xfrm>
          <a:solidFill>
            <a:schemeClr val="accent2">
              <a:lumMod val="75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FF00"/>
                </a:solidFill>
              </a:rPr>
              <a:t>Hasta </a:t>
            </a:r>
            <a:r>
              <a:rPr lang="es-CO" dirty="0">
                <a:solidFill>
                  <a:srgbClr val="FFFF00"/>
                </a:solidFill>
              </a:rPr>
              <a:t>que le llego el turno al mismo amigo de Jesús, pero con él hicieron algo diferente, </a:t>
            </a:r>
            <a:r>
              <a:rPr lang="es-CO" dirty="0" smtClean="0">
                <a:solidFill>
                  <a:srgbClr val="FFFF00"/>
                </a:solidFill>
              </a:rPr>
              <a:t>pusieron </a:t>
            </a:r>
            <a:r>
              <a:rPr lang="es-CO" dirty="0">
                <a:solidFill>
                  <a:srgbClr val="FFFF00"/>
                </a:solidFill>
              </a:rPr>
              <a:t>a </a:t>
            </a:r>
            <a:r>
              <a:rPr lang="es-CO" dirty="0" smtClean="0">
                <a:solidFill>
                  <a:srgbClr val="FFFF00"/>
                </a:solidFill>
              </a:rPr>
              <a:t>hervir aceite </a:t>
            </a:r>
            <a:r>
              <a:rPr lang="es-CO" dirty="0">
                <a:solidFill>
                  <a:srgbClr val="FFFF00"/>
                </a:solidFill>
              </a:rPr>
              <a:t>en una paila, y </a:t>
            </a:r>
            <a:r>
              <a:rPr lang="es-CO" dirty="0" smtClean="0">
                <a:solidFill>
                  <a:srgbClr val="FFFF00"/>
                </a:solidFill>
              </a:rPr>
              <a:t>cuando </a:t>
            </a:r>
            <a:r>
              <a:rPr lang="es-CO" dirty="0">
                <a:solidFill>
                  <a:srgbClr val="FFFF00"/>
                </a:solidFill>
              </a:rPr>
              <a:t>dio el punto requerido, Juan fue arrojado en ella, con tan mala suerte para ellos, ya que Juan fue protegido por Dios pues no </a:t>
            </a:r>
            <a:r>
              <a:rPr lang="es-CO" dirty="0" smtClean="0">
                <a:solidFill>
                  <a:srgbClr val="FFFF00"/>
                </a:solidFill>
              </a:rPr>
              <a:t>murió.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FF00"/>
                </a:solidFill>
              </a:rPr>
              <a:t>Esta </a:t>
            </a:r>
            <a:r>
              <a:rPr lang="es-CO" dirty="0">
                <a:solidFill>
                  <a:srgbClr val="FFFF00"/>
                </a:solidFill>
              </a:rPr>
              <a:t>historia </a:t>
            </a:r>
            <a:r>
              <a:rPr lang="es-CO" dirty="0" smtClean="0">
                <a:solidFill>
                  <a:srgbClr val="FFFF00"/>
                </a:solidFill>
              </a:rPr>
              <a:t>se origina </a:t>
            </a:r>
            <a:r>
              <a:rPr lang="es-CO" dirty="0">
                <a:solidFill>
                  <a:srgbClr val="FFFF00"/>
                </a:solidFill>
              </a:rPr>
              <a:t>con Tertuliano, c. 160- 220 </a:t>
            </a:r>
            <a:r>
              <a:rPr lang="es-CO" dirty="0" smtClean="0">
                <a:solidFill>
                  <a:srgbClr val="FFFF00"/>
                </a:solidFill>
              </a:rPr>
              <a:t>d.C</a:t>
            </a:r>
            <a:r>
              <a:rPr lang="es-CO" dirty="0">
                <a:solidFill>
                  <a:srgbClr val="FFFF00"/>
                </a:solidFill>
              </a:rPr>
              <a:t>. Como usted notará, los enemigos del Evangelio dijeron: «</a:t>
            </a:r>
            <a:r>
              <a:rPr lang="es-CO" u="sng" dirty="0">
                <a:solidFill>
                  <a:srgbClr val="FFFF00"/>
                </a:solidFill>
              </a:rPr>
              <a:t>que hacemos con este viejito, pues no podemos matarlo</a:t>
            </a:r>
            <a:r>
              <a:rPr lang="es-CO" dirty="0">
                <a:solidFill>
                  <a:srgbClr val="FFFF00"/>
                </a:solidFill>
              </a:rPr>
              <a:t>».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4664"/>
            <a:ext cx="3384376" cy="3384376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005064"/>
            <a:ext cx="3384376" cy="2223120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96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546848" cy="5918016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Es por esto que toman la decisión de apresar a Juan y enviarlo a la Isla de Patmos, como nos lo cuenta Juan: «</a:t>
            </a:r>
            <a:r>
              <a:rPr lang="es-CO" dirty="0"/>
              <a:t>Yo Juan, vuestro hermano, y participante en la tribulación, y en el reino, y en la paciencia de Jesu Cristo, estaba en la isla que es llamada Pátmos, </a:t>
            </a:r>
            <a:r>
              <a:rPr lang="es-CO" u="sng" dirty="0"/>
              <a:t>por la palabra de Dios, y por el testimonio de Jesu </a:t>
            </a:r>
            <a:r>
              <a:rPr lang="es-CO" u="sng" dirty="0" smtClean="0"/>
              <a:t>Cristo».</a:t>
            </a:r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Delito:</a:t>
            </a:r>
          </a:p>
          <a:p>
            <a:pPr marL="0" indent="0" algn="ctr">
              <a:buNone/>
            </a:pPr>
            <a:r>
              <a:rPr lang="es-CO" dirty="0" smtClean="0"/>
              <a:t> «por la palabra de Dios, y el testimonio de Jesucristo. </a:t>
            </a:r>
          </a:p>
          <a:p>
            <a:pPr marL="0" indent="0" algn="ctr">
              <a:buNone/>
            </a:pPr>
            <a:endParaRPr lang="es-CO" dirty="0" smtClean="0"/>
          </a:p>
          <a:p>
            <a:endParaRPr lang="es-CO" u="sng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4664"/>
            <a:ext cx="3240360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292080" y="3645024"/>
            <a:ext cx="3851920" cy="2677656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Pero cada situación por </a:t>
            </a:r>
            <a:r>
              <a:rPr lang="es-CO" sz="2800" dirty="0" smtClean="0"/>
              <a:t>difícil </a:t>
            </a:r>
            <a:r>
              <a:rPr lang="es-CO" sz="2800" dirty="0"/>
              <a:t>que fuese, para Juan era una oportunidad para conocer más a su Amigo Jesús.</a:t>
            </a:r>
          </a:p>
        </p:txBody>
      </p:sp>
    </p:spTree>
    <p:extLst>
      <p:ext uri="{BB962C8B-B14F-4D97-AF65-F5344CB8AC3E}">
        <p14:creationId xmlns:p14="http://schemas.microsoft.com/office/powerpoint/2010/main" val="40830795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Allí </a:t>
            </a:r>
            <a:r>
              <a:rPr lang="es-CO" dirty="0"/>
              <a:t>se encontraba Juan </a:t>
            </a:r>
            <a:r>
              <a:rPr lang="es-CO" dirty="0" smtClean="0"/>
              <a:t>prisionero </a:t>
            </a:r>
            <a:r>
              <a:rPr lang="es-CO" dirty="0"/>
              <a:t>como lo dice el mismo: «por la palabra de Dios, y por el testimonio de </a:t>
            </a:r>
            <a:r>
              <a:rPr lang="es-CO" dirty="0" smtClean="0"/>
              <a:t>Jesucristo</a:t>
            </a:r>
            <a:r>
              <a:rPr lang="es-CO" dirty="0"/>
              <a:t>». Y él pensaba: «</a:t>
            </a:r>
            <a:r>
              <a:rPr lang="es-CO" dirty="0">
                <a:solidFill>
                  <a:srgbClr val="FF0000"/>
                </a:solidFill>
              </a:rPr>
              <a:t>Señor Jesús, porqué no has venido como lo prometiste, no entiendo. Señor, por favor, todos mis compañeros han sido muertos por tus enemigos, y yo me encuentro aquí condenado a morir, Señor</a:t>
            </a:r>
            <a:r>
              <a:rPr lang="es-CO" dirty="0"/>
              <a:t>».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Pero </a:t>
            </a:r>
            <a:r>
              <a:rPr lang="es-CO" dirty="0"/>
              <a:t>a pesar de todas las </a:t>
            </a:r>
            <a:r>
              <a:rPr lang="es-CO" dirty="0" smtClean="0"/>
              <a:t>adversidades </a:t>
            </a:r>
            <a:r>
              <a:rPr lang="es-CO" dirty="0"/>
              <a:t>de Juan, no había desfallecido en la fe y en la obediencia, seguía adorando a Dios, allí solo, posiblemente en una </a:t>
            </a:r>
            <a:r>
              <a:rPr lang="es-CO" dirty="0" smtClean="0"/>
              <a:t>cueva </a:t>
            </a:r>
            <a:r>
              <a:rPr lang="es-CO" dirty="0"/>
              <a:t>adoraba en </a:t>
            </a:r>
            <a:r>
              <a:rPr lang="es-CO" dirty="0" smtClean="0"/>
              <a:t>Sábado: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Apoc.1:10</a:t>
            </a:r>
            <a:r>
              <a:rPr lang="es-CO" dirty="0" smtClean="0"/>
              <a:t> dice:  «Yo </a:t>
            </a:r>
            <a:r>
              <a:rPr lang="es-CO" dirty="0"/>
              <a:t>fui en el Espíritu en el día del Señor, y oí detrás [de mí] una gran voz como de trompeta</a:t>
            </a:r>
            <a:r>
              <a:rPr lang="es-CO" dirty="0" smtClean="0"/>
              <a:t>». </a:t>
            </a:r>
          </a:p>
          <a:p>
            <a:pPr marL="0" indent="0" algn="ctr">
              <a:buNone/>
            </a:pPr>
            <a:r>
              <a:rPr lang="es-CO" dirty="0" smtClean="0"/>
              <a:t>Según lo dijo el mismo Jesús en </a:t>
            </a:r>
            <a:r>
              <a:rPr lang="es-CO" dirty="0" smtClean="0">
                <a:solidFill>
                  <a:srgbClr val="FF0000"/>
                </a:solidFill>
              </a:rPr>
              <a:t>Mar.2:28</a:t>
            </a:r>
            <a:r>
              <a:rPr lang="es-CO" dirty="0" smtClean="0"/>
              <a:t>. El día del Señor es el sábado.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1219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Yo me imagino, el extraordinario gozo de Juan al ver esa visión. Pero no era una visión común y corriente, era algo real: </a:t>
            </a:r>
            <a:r>
              <a:rPr lang="es-CO" b="1" baseline="30000" dirty="0"/>
              <a:t>17 </a:t>
            </a:r>
            <a:r>
              <a:rPr lang="es-CO" dirty="0">
                <a:solidFill>
                  <a:srgbClr val="FF0000"/>
                </a:solidFill>
              </a:rPr>
              <a:t>Y cuando yo le vi, caí como muerto a sus pies. Y él puso su diestra sobre mí, diciéndome: No temas; YO SOY el primero y el último; </a:t>
            </a:r>
            <a:r>
              <a:rPr lang="es-CO" b="1" baseline="30000" dirty="0" smtClean="0">
                <a:solidFill>
                  <a:srgbClr val="FF0000"/>
                </a:solidFill>
              </a:rPr>
              <a:t>18 </a:t>
            </a:r>
            <a:r>
              <a:rPr lang="es-CO" dirty="0">
                <a:solidFill>
                  <a:srgbClr val="FF0000"/>
                </a:solidFill>
              </a:rPr>
              <a:t>y el que vivo, y he sido muerto; y he aquí que vivo para siempre jamás</a:t>
            </a:r>
            <a:r>
              <a:rPr lang="es-CO" dirty="0"/>
              <a:t>, Amén.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Si, no había duda, era su amado Jesús, su amigo, no se había olvidado de Él, como Juan pensaba, yo me imagino que Juan estrechó en sus brazos a su amado amigo, diciendo «</a:t>
            </a:r>
            <a:r>
              <a:rPr lang="es-CO" u="sng" dirty="0" smtClean="0"/>
              <a:t>gracias Señor por haber regresado como lo prometiste, que feliz me siento ahora</a:t>
            </a:r>
            <a:r>
              <a:rPr lang="es-CO" dirty="0" smtClean="0"/>
              <a:t>». Su voz era la misma, las huellas de la cruz se veían claramente en su cuerpo, pero Jesús le dice: «</a:t>
            </a:r>
            <a:r>
              <a:rPr lang="es-CO" u="sng" dirty="0" smtClean="0"/>
              <a:t>Juan e venido para darte una misión</a:t>
            </a:r>
            <a:r>
              <a:rPr lang="es-CO" dirty="0" smtClean="0"/>
              <a:t>», Señor, no más, quiero estar con tigo, Señor, llévame a donde tu estas como lo prometiste.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5558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Y es así como Jesús lo transporta al cielo, y allí Juan contempla un cielo nuevo y una tierra nueva, ve la nueva Jerusalén, y queda extasiado por su belleza, calles de oro, Juan no tiene palabras, queda como mudo, al pasear la ciudad observa que tiene una muralla con doce fundamentos, y en ellos los nombres de sus doce compañeros, allí esta el nombre de Pedro, Jacobo</a:t>
            </a:r>
            <a:r>
              <a:rPr lang="es-CO" dirty="0"/>
              <a:t>, </a:t>
            </a:r>
            <a:r>
              <a:rPr lang="es-CO" dirty="0" smtClean="0"/>
              <a:t>hay estaba su nombre también, Juan, Andrés, Felipe, Bartolomé, </a:t>
            </a:r>
            <a:r>
              <a:rPr lang="es-CO" dirty="0"/>
              <a:t>Mateo, </a:t>
            </a:r>
            <a:r>
              <a:rPr lang="es-CO" dirty="0" smtClean="0"/>
              <a:t>Tomás</a:t>
            </a:r>
            <a:r>
              <a:rPr lang="es-CO" dirty="0"/>
              <a:t>, </a:t>
            </a:r>
            <a:r>
              <a:rPr lang="es-CO" dirty="0" smtClean="0"/>
              <a:t>Jacobo, Tadeo</a:t>
            </a:r>
            <a:r>
              <a:rPr lang="es-CO" dirty="0"/>
              <a:t>, </a:t>
            </a:r>
            <a:r>
              <a:rPr lang="es-CO" dirty="0" smtClean="0"/>
              <a:t>Simón y Matías. 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Juan quedó impresionado, aunque sus amados compañeros habían sido sacrificados por creer en Jesús, Dios no se había olvidado de ellos.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8530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Autofit/>
          </a:bodyPr>
          <a:lstStyle/>
          <a:p>
            <a:r>
              <a:rPr lang="es-CO" sz="3200" b="1" dirty="0" smtClean="0"/>
              <a:t>Cada prueba por la que Dios permite que pasen sus hijos, es para su bien, para purificarlos, y fortalecerlos en la fe.</a:t>
            </a:r>
            <a:endParaRPr lang="es-CO" sz="32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67887"/>
            <a:ext cx="3744416" cy="4032448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367887"/>
            <a:ext cx="4320480" cy="4032447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sp3d>
            <a:bevelT prst="convex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697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3250704" cy="6250706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r>
              <a:rPr lang="es-CO" sz="2800" dirty="0"/>
              <a:t>Ahora Jesús le dice: «Juan, Escribe en un libro lo que ves, y envíalo a las siete Iglesias que están en Asia</a:t>
            </a:r>
            <a:r>
              <a:rPr lang="es-CO" sz="2800" dirty="0" smtClean="0"/>
              <a:t>:</a:t>
            </a:r>
            <a:br>
              <a:rPr lang="es-CO" sz="2800" dirty="0" smtClean="0"/>
            </a:br>
            <a:r>
              <a:rPr lang="es-CO" sz="2800" dirty="0" smtClean="0"/>
              <a:t> </a:t>
            </a:r>
            <a:br>
              <a:rPr lang="es-CO" sz="2800" dirty="0" smtClean="0"/>
            </a:br>
            <a:r>
              <a:rPr lang="es-CO" sz="2800" dirty="0" smtClean="0"/>
              <a:t>a </a:t>
            </a:r>
            <a:r>
              <a:rPr lang="es-CO" sz="2800" dirty="0"/>
              <a:t>Éfeso, y a Esmirna, y a Pérgamo, y a Tiatira, y a Sardis, y a Filadelfia, y a Laodicea» </a:t>
            </a:r>
            <a:r>
              <a:rPr lang="es-CO" sz="2800" dirty="0">
                <a:solidFill>
                  <a:srgbClr val="FF0000"/>
                </a:solidFill>
              </a:rPr>
              <a:t>(Apoc.1:11).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0648"/>
            <a:ext cx="4968552" cy="475252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851920" y="5229200"/>
            <a:ext cx="4983629" cy="1200329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es-CO" sz="2400" b="1" dirty="0"/>
              <a:t>Esta es la iglesia de Dios a </a:t>
            </a:r>
            <a:r>
              <a:rPr lang="es-CO" sz="2400" b="1" dirty="0" smtClean="0"/>
              <a:t>través </a:t>
            </a:r>
            <a:r>
              <a:rPr lang="es-CO" sz="2400" b="1" dirty="0"/>
              <a:t>de siete periodos, desde el año 31, hasta la segunda venida de Cristo.</a:t>
            </a:r>
          </a:p>
        </p:txBody>
      </p:sp>
    </p:spTree>
    <p:extLst>
      <p:ext uri="{BB962C8B-B14F-4D97-AF65-F5344CB8AC3E}">
        <p14:creationId xmlns:p14="http://schemas.microsoft.com/office/powerpoint/2010/main" val="165157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>
            <a:normAutofit fontScale="85000" lnSpcReduction="20000"/>
          </a:bodyPr>
          <a:lstStyle/>
          <a:p>
            <a:r>
              <a:rPr lang="es-CO" sz="3300" b="1" u="sng" dirty="0" smtClean="0"/>
              <a:t>Dile a Éfeso</a:t>
            </a:r>
            <a:r>
              <a:rPr lang="es-CO" dirty="0" smtClean="0"/>
              <a:t>: </a:t>
            </a:r>
            <a:r>
              <a:rPr lang="es-CO" b="1" baseline="30000" dirty="0"/>
              <a:t> </a:t>
            </a:r>
            <a:r>
              <a:rPr lang="es-CO" b="1" baseline="30000" dirty="0" smtClean="0"/>
              <a:t>«</a:t>
            </a:r>
            <a:r>
              <a:rPr lang="es-CO" dirty="0" smtClean="0">
                <a:solidFill>
                  <a:srgbClr val="0070C0"/>
                </a:solidFill>
              </a:rPr>
              <a:t>Yo </a:t>
            </a:r>
            <a:r>
              <a:rPr lang="es-CO" dirty="0">
                <a:solidFill>
                  <a:srgbClr val="0070C0"/>
                </a:solidFill>
              </a:rPr>
              <a:t>sé tus obras, y tu trabajo y </a:t>
            </a:r>
            <a:r>
              <a:rPr lang="es-CO" dirty="0" smtClean="0">
                <a:solidFill>
                  <a:srgbClr val="0070C0"/>
                </a:solidFill>
              </a:rPr>
              <a:t>paciencia,…». «</a:t>
            </a:r>
            <a:r>
              <a:rPr lang="es-CO" dirty="0" smtClean="0">
                <a:solidFill>
                  <a:srgbClr val="FF0000"/>
                </a:solidFill>
              </a:rPr>
              <a:t>Al </a:t>
            </a:r>
            <a:r>
              <a:rPr lang="es-CO" dirty="0">
                <a:solidFill>
                  <a:srgbClr val="FF0000"/>
                </a:solidFill>
              </a:rPr>
              <a:t>que venciere, daré a comer del árbol de la vida, el cual está en medio del Paraíso de </a:t>
            </a:r>
            <a:r>
              <a:rPr lang="es-CO" dirty="0" smtClean="0">
                <a:solidFill>
                  <a:srgbClr val="FF0000"/>
                </a:solidFill>
              </a:rPr>
              <a:t>Dios</a:t>
            </a:r>
            <a:r>
              <a:rPr lang="es-CO" dirty="0" smtClean="0"/>
              <a:t>». Año 31-100.</a:t>
            </a:r>
            <a:endParaRPr lang="es-CO" dirty="0"/>
          </a:p>
          <a:p>
            <a:endParaRPr lang="es-CO" dirty="0" smtClean="0"/>
          </a:p>
          <a:p>
            <a:r>
              <a:rPr lang="es-CO" sz="3300" b="1" u="sng" dirty="0" smtClean="0"/>
              <a:t>Dile a Esmirna</a:t>
            </a:r>
            <a:r>
              <a:rPr lang="es-CO" dirty="0" smtClean="0"/>
              <a:t>: </a:t>
            </a:r>
            <a:r>
              <a:rPr lang="es-CO" b="1" baseline="30000" dirty="0" smtClean="0"/>
              <a:t>«</a:t>
            </a:r>
            <a:r>
              <a:rPr lang="es-CO" dirty="0" smtClean="0">
                <a:solidFill>
                  <a:srgbClr val="0070C0"/>
                </a:solidFill>
              </a:rPr>
              <a:t>Yo </a:t>
            </a:r>
            <a:r>
              <a:rPr lang="es-CO" dirty="0">
                <a:solidFill>
                  <a:srgbClr val="0070C0"/>
                </a:solidFill>
              </a:rPr>
              <a:t>sé tus obras, y tu tribulación, y tu </a:t>
            </a:r>
            <a:r>
              <a:rPr lang="es-CO" dirty="0" smtClean="0">
                <a:solidFill>
                  <a:srgbClr val="0070C0"/>
                </a:solidFill>
              </a:rPr>
              <a:t>pobreza..».</a:t>
            </a:r>
            <a:r>
              <a:rPr lang="es-CO" dirty="0">
                <a:solidFill>
                  <a:srgbClr val="0070C0"/>
                </a:solidFill>
              </a:rPr>
              <a:t> </a:t>
            </a:r>
            <a:r>
              <a:rPr lang="es-CO" dirty="0" smtClean="0">
                <a:solidFill>
                  <a:srgbClr val="0070C0"/>
                </a:solidFill>
              </a:rPr>
              <a:t>«</a:t>
            </a:r>
            <a:r>
              <a:rPr lang="es-CO" dirty="0" smtClean="0">
                <a:solidFill>
                  <a:srgbClr val="FF0000"/>
                </a:solidFill>
              </a:rPr>
              <a:t>El </a:t>
            </a:r>
            <a:r>
              <a:rPr lang="es-CO" dirty="0">
                <a:solidFill>
                  <a:srgbClr val="FF0000"/>
                </a:solidFill>
              </a:rPr>
              <a:t>que venciere, no recibirá daño de la muerte </a:t>
            </a:r>
            <a:r>
              <a:rPr lang="es-CO" dirty="0" smtClean="0">
                <a:solidFill>
                  <a:srgbClr val="FF0000"/>
                </a:solidFill>
              </a:rPr>
              <a:t>segunda</a:t>
            </a:r>
            <a:r>
              <a:rPr lang="es-CO" dirty="0" smtClean="0"/>
              <a:t>». Año 100 al 313.</a:t>
            </a:r>
          </a:p>
          <a:p>
            <a:endParaRPr lang="es-CO" dirty="0" smtClean="0"/>
          </a:p>
          <a:p>
            <a:r>
              <a:rPr lang="es-CO" sz="3300" b="1" u="sng" dirty="0" smtClean="0"/>
              <a:t>Dile a Pérgamo</a:t>
            </a:r>
            <a:r>
              <a:rPr lang="es-CO" dirty="0" smtClean="0"/>
              <a:t>: «</a:t>
            </a:r>
            <a:r>
              <a:rPr lang="es-CO" dirty="0" smtClean="0">
                <a:solidFill>
                  <a:srgbClr val="0070C0"/>
                </a:solidFill>
              </a:rPr>
              <a:t>Yo </a:t>
            </a:r>
            <a:r>
              <a:rPr lang="es-CO" dirty="0">
                <a:solidFill>
                  <a:srgbClr val="0070C0"/>
                </a:solidFill>
              </a:rPr>
              <a:t>sé tus obras, y dónde moras, donde está la silla de Satanás; y tienes mi Nombre, y no has negado mi </a:t>
            </a:r>
            <a:r>
              <a:rPr lang="es-CO" dirty="0" smtClean="0">
                <a:solidFill>
                  <a:srgbClr val="0070C0"/>
                </a:solidFill>
              </a:rPr>
              <a:t>fe</a:t>
            </a:r>
            <a:r>
              <a:rPr lang="es-CO" dirty="0" smtClean="0"/>
              <a:t>». «</a:t>
            </a:r>
            <a:r>
              <a:rPr lang="es-CO" dirty="0" smtClean="0">
                <a:solidFill>
                  <a:srgbClr val="FF0000"/>
                </a:solidFill>
              </a:rPr>
              <a:t>Al </a:t>
            </a:r>
            <a:r>
              <a:rPr lang="es-CO" dirty="0">
                <a:solidFill>
                  <a:srgbClr val="FF0000"/>
                </a:solidFill>
              </a:rPr>
              <a:t>que venciere, daré a comer del Maná escondido, y le daré una piedrecita blanca, y en la piedrecita un Nombre nuevo escrito, el cual ninguno conoce sino aquel que lo </a:t>
            </a:r>
            <a:r>
              <a:rPr lang="es-CO" dirty="0" smtClean="0">
                <a:solidFill>
                  <a:srgbClr val="FF0000"/>
                </a:solidFill>
              </a:rPr>
              <a:t>recibe</a:t>
            </a:r>
            <a:r>
              <a:rPr lang="es-CO" dirty="0" smtClean="0"/>
              <a:t>». Año 313 al 538.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5833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6081539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>
            <a:normAutofit fontScale="77500" lnSpcReduction="20000"/>
          </a:bodyPr>
          <a:lstStyle/>
          <a:p>
            <a:r>
              <a:rPr lang="es-CO" sz="3600" b="1" u="sng" dirty="0" smtClean="0"/>
              <a:t>Y </a:t>
            </a:r>
            <a:r>
              <a:rPr lang="es-CO" sz="3600" b="1" u="sng" dirty="0"/>
              <a:t>escribe al ángel de la Iglesia en Tiatir</a:t>
            </a:r>
            <a:r>
              <a:rPr lang="es-CO" dirty="0"/>
              <a:t>a: </a:t>
            </a:r>
            <a:r>
              <a:rPr lang="es-CO" dirty="0" smtClean="0"/>
              <a:t>«</a:t>
            </a:r>
            <a:r>
              <a:rPr lang="es-CO" dirty="0" smtClean="0">
                <a:solidFill>
                  <a:srgbClr val="0070C0"/>
                </a:solidFill>
              </a:rPr>
              <a:t>El </a:t>
            </a:r>
            <a:r>
              <a:rPr lang="es-CO" dirty="0">
                <a:solidFill>
                  <a:srgbClr val="0070C0"/>
                </a:solidFill>
              </a:rPr>
              <a:t>Hijo de Dios, </a:t>
            </a:r>
            <a:r>
              <a:rPr lang="es-CO" dirty="0" smtClean="0">
                <a:solidFill>
                  <a:srgbClr val="0070C0"/>
                </a:solidFill>
              </a:rPr>
              <a:t>dice </a:t>
            </a:r>
            <a:r>
              <a:rPr lang="es-CO" dirty="0">
                <a:solidFill>
                  <a:srgbClr val="0070C0"/>
                </a:solidFill>
              </a:rPr>
              <a:t>estas </a:t>
            </a:r>
            <a:r>
              <a:rPr lang="es-CO" dirty="0" smtClean="0">
                <a:solidFill>
                  <a:srgbClr val="0070C0"/>
                </a:solidFill>
              </a:rPr>
              <a:t>cosas:</a:t>
            </a:r>
            <a:r>
              <a:rPr lang="es-CO" dirty="0">
                <a:solidFill>
                  <a:srgbClr val="0070C0"/>
                </a:solidFill>
              </a:rPr>
              <a:t> </a:t>
            </a:r>
            <a:r>
              <a:rPr lang="es-CO" dirty="0" smtClean="0">
                <a:solidFill>
                  <a:srgbClr val="0070C0"/>
                </a:solidFill>
              </a:rPr>
              <a:t>Yo </a:t>
            </a:r>
            <a:r>
              <a:rPr lang="es-CO" dirty="0">
                <a:solidFill>
                  <a:srgbClr val="0070C0"/>
                </a:solidFill>
              </a:rPr>
              <a:t>he conocido tus obras, y caridad, y servicio, y fe, y tu paciencia, y tus obras, las postreras [que son] muchas más que las </a:t>
            </a:r>
            <a:r>
              <a:rPr lang="es-CO" dirty="0" smtClean="0">
                <a:solidFill>
                  <a:srgbClr val="0070C0"/>
                </a:solidFill>
              </a:rPr>
              <a:t>primeras</a:t>
            </a:r>
            <a:r>
              <a:rPr lang="es-CO" dirty="0" smtClean="0"/>
              <a:t>». </a:t>
            </a:r>
            <a:r>
              <a:rPr lang="es-CO" b="1" baseline="30000" dirty="0"/>
              <a:t> </a:t>
            </a:r>
            <a:r>
              <a:rPr lang="es-CO" b="1" baseline="30000" dirty="0" smtClean="0"/>
              <a:t>«</a:t>
            </a:r>
            <a:r>
              <a:rPr lang="es-CO" dirty="0" smtClean="0">
                <a:solidFill>
                  <a:srgbClr val="FF0000"/>
                </a:solidFill>
              </a:rPr>
              <a:t>Y </a:t>
            </a:r>
            <a:r>
              <a:rPr lang="es-CO" dirty="0">
                <a:solidFill>
                  <a:srgbClr val="FF0000"/>
                </a:solidFill>
              </a:rPr>
              <a:t>al que hubiere vencido, y hubiere guardado mis obras hasta el fin, yo le daré potestad sobre los gentiles; </a:t>
            </a:r>
            <a:r>
              <a:rPr lang="es-CO" dirty="0" smtClean="0">
                <a:solidFill>
                  <a:srgbClr val="FF0000"/>
                </a:solidFill>
              </a:rPr>
              <a:t> y </a:t>
            </a:r>
            <a:r>
              <a:rPr lang="es-CO" dirty="0">
                <a:solidFill>
                  <a:srgbClr val="FF0000"/>
                </a:solidFill>
              </a:rPr>
              <a:t>los regirá con vara de hierro, y serán quebrantados como vaso de alfarero, como también yo la he recibido de mi Padre; </a:t>
            </a:r>
            <a:r>
              <a:rPr lang="es-CO" dirty="0" smtClean="0">
                <a:solidFill>
                  <a:srgbClr val="FF0000"/>
                </a:solidFill>
              </a:rPr>
              <a:t>y </a:t>
            </a:r>
            <a:r>
              <a:rPr lang="es-CO" dirty="0">
                <a:solidFill>
                  <a:srgbClr val="FF0000"/>
                </a:solidFill>
              </a:rPr>
              <a:t>le daré la estrella de la </a:t>
            </a:r>
            <a:r>
              <a:rPr lang="es-CO" dirty="0" smtClean="0">
                <a:solidFill>
                  <a:srgbClr val="FF0000"/>
                </a:solidFill>
              </a:rPr>
              <a:t>mañana</a:t>
            </a:r>
            <a:r>
              <a:rPr lang="es-CO" dirty="0" smtClean="0"/>
              <a:t>». Año 538 – 1798.</a:t>
            </a:r>
          </a:p>
          <a:p>
            <a:pPr marL="0" indent="0">
              <a:buNone/>
            </a:pPr>
            <a:r>
              <a:rPr lang="es-CO" sz="3600" b="1" u="sng" dirty="0" smtClean="0"/>
              <a:t>Y </a:t>
            </a:r>
            <a:r>
              <a:rPr lang="es-CO" sz="3600" b="1" u="sng" dirty="0"/>
              <a:t>escribe al ángel de la Iglesia que está en Sardis</a:t>
            </a:r>
            <a:r>
              <a:rPr lang="es-CO" dirty="0"/>
              <a:t>: </a:t>
            </a:r>
            <a:r>
              <a:rPr lang="es-CO" dirty="0" smtClean="0"/>
              <a:t>«</a:t>
            </a:r>
            <a:r>
              <a:rPr lang="es-CO" dirty="0" smtClean="0">
                <a:solidFill>
                  <a:srgbClr val="0070C0"/>
                </a:solidFill>
              </a:rPr>
              <a:t>El </a:t>
            </a:r>
            <a:r>
              <a:rPr lang="es-CO" dirty="0">
                <a:solidFill>
                  <a:srgbClr val="0070C0"/>
                </a:solidFill>
              </a:rPr>
              <a:t>que tiene los siete Espíritus de Dios, y las siete estrellas, dice estas cosas: Yo conozco tus obras; que tienes nombre [de] que vives, y estás </a:t>
            </a:r>
            <a:r>
              <a:rPr lang="es-CO" dirty="0" smtClean="0">
                <a:solidFill>
                  <a:srgbClr val="0070C0"/>
                </a:solidFill>
              </a:rPr>
              <a:t>muerto. Sé </a:t>
            </a:r>
            <a:r>
              <a:rPr lang="es-CO" dirty="0">
                <a:solidFill>
                  <a:srgbClr val="0070C0"/>
                </a:solidFill>
              </a:rPr>
              <a:t>vigilante, y confirma las otras cosas que están para morir; porque no he hallado tus obras perfectas delante de </a:t>
            </a:r>
            <a:r>
              <a:rPr lang="es-CO" dirty="0" smtClean="0">
                <a:solidFill>
                  <a:srgbClr val="0070C0"/>
                </a:solidFill>
              </a:rPr>
              <a:t>Dios</a:t>
            </a:r>
            <a:r>
              <a:rPr lang="es-CO" dirty="0" smtClean="0"/>
              <a:t>». «</a:t>
            </a:r>
            <a:r>
              <a:rPr lang="es-CO" dirty="0">
                <a:solidFill>
                  <a:srgbClr val="FF0000"/>
                </a:solidFill>
              </a:rPr>
              <a:t>El que venciere, será así vestido de vestiduras blancas; y no borraré su nombre del libro de la vida, y confesaré su nombre delante de mi Padre, y delante de sus </a:t>
            </a:r>
            <a:r>
              <a:rPr lang="es-CO" dirty="0" smtClean="0">
                <a:solidFill>
                  <a:srgbClr val="FF0000"/>
                </a:solidFill>
              </a:rPr>
              <a:t>ángeles</a:t>
            </a:r>
            <a:r>
              <a:rPr lang="es-CO" dirty="0" smtClean="0"/>
              <a:t>». Año 1798- 1833.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870922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normAutofit fontScale="92500" lnSpcReduction="20000"/>
          </a:bodyPr>
          <a:lstStyle/>
          <a:p>
            <a:r>
              <a:rPr lang="es-CO" b="1" baseline="30000" dirty="0"/>
              <a:t>7 </a:t>
            </a:r>
            <a:r>
              <a:rPr lang="es-CO" sz="3500" b="1" u="sng" dirty="0"/>
              <a:t>Y escribe al ángel de la Iglesia que está en Filadelfia</a:t>
            </a:r>
            <a:r>
              <a:rPr lang="es-CO" dirty="0"/>
              <a:t>: </a:t>
            </a:r>
            <a:r>
              <a:rPr lang="es-CO" dirty="0" smtClean="0"/>
              <a:t>«</a:t>
            </a:r>
            <a:r>
              <a:rPr lang="es-CO" dirty="0" smtClean="0">
                <a:solidFill>
                  <a:srgbClr val="0070C0"/>
                </a:solidFill>
              </a:rPr>
              <a:t>El </a:t>
            </a:r>
            <a:r>
              <a:rPr lang="es-CO" dirty="0">
                <a:solidFill>
                  <a:srgbClr val="0070C0"/>
                </a:solidFill>
              </a:rPr>
              <a:t>Santo y Verdadero, que tiene la llave de David; que abre y ninguno cierra; que cierra y ninguno abre, dice estas </a:t>
            </a:r>
            <a:r>
              <a:rPr lang="es-CO" dirty="0" smtClean="0">
                <a:solidFill>
                  <a:srgbClr val="0070C0"/>
                </a:solidFill>
              </a:rPr>
              <a:t>cosas:</a:t>
            </a:r>
            <a:r>
              <a:rPr lang="es-CO" dirty="0">
                <a:solidFill>
                  <a:srgbClr val="0070C0"/>
                </a:solidFill>
              </a:rPr>
              <a:t> </a:t>
            </a:r>
            <a:r>
              <a:rPr lang="es-CO" dirty="0" smtClean="0">
                <a:solidFill>
                  <a:srgbClr val="0070C0"/>
                </a:solidFill>
              </a:rPr>
              <a:t>«Yo </a:t>
            </a:r>
            <a:r>
              <a:rPr lang="es-CO" dirty="0">
                <a:solidFill>
                  <a:srgbClr val="0070C0"/>
                </a:solidFill>
              </a:rPr>
              <a:t>conozco tus </a:t>
            </a:r>
            <a:r>
              <a:rPr lang="es-CO" dirty="0" smtClean="0">
                <a:solidFill>
                  <a:srgbClr val="0070C0"/>
                </a:solidFill>
              </a:rPr>
              <a:t>obras». «He </a:t>
            </a:r>
            <a:r>
              <a:rPr lang="es-CO" dirty="0">
                <a:solidFill>
                  <a:srgbClr val="0070C0"/>
                </a:solidFill>
              </a:rPr>
              <a:t>aquí, que yo vengo presto; retén lo que tienes, para que ninguno tome tu corona</a:t>
            </a:r>
            <a:r>
              <a:rPr lang="es-CO" dirty="0">
                <a:solidFill>
                  <a:srgbClr val="FF0000"/>
                </a:solidFill>
              </a:rPr>
              <a:t>. </a:t>
            </a:r>
            <a:r>
              <a:rPr lang="es-CO" b="1" baseline="30000" dirty="0" smtClean="0">
                <a:solidFill>
                  <a:srgbClr val="FF0000"/>
                </a:solidFill>
              </a:rPr>
              <a:t> </a:t>
            </a:r>
          </a:p>
          <a:p>
            <a:endParaRPr lang="es-CO" b="1" baseline="30000" dirty="0">
              <a:solidFill>
                <a:srgbClr val="FF0000"/>
              </a:solidFill>
            </a:endParaRPr>
          </a:p>
          <a:p>
            <a:r>
              <a:rPr lang="es-CO" dirty="0" smtClean="0">
                <a:solidFill>
                  <a:srgbClr val="FF0000"/>
                </a:solidFill>
              </a:rPr>
              <a:t>Al </a:t>
            </a:r>
            <a:r>
              <a:rPr lang="es-CO" dirty="0">
                <a:solidFill>
                  <a:srgbClr val="FF0000"/>
                </a:solidFill>
              </a:rPr>
              <a:t>que venciere, yo lo haré columna en el templo de mi Dios, y nunca más saldrá fuera; y escribiré sobre él el Nombre de mi Dios, y el nombre de la Ciudad de mi Dios, que es la nueva Jerusalén, la cual desciende del cielo de con mi Dios, y mi Nombre </a:t>
            </a:r>
            <a:r>
              <a:rPr lang="es-CO" dirty="0" smtClean="0">
                <a:solidFill>
                  <a:srgbClr val="FF0000"/>
                </a:solidFill>
              </a:rPr>
              <a:t>nuevo</a:t>
            </a:r>
            <a:r>
              <a:rPr lang="es-CO" dirty="0" smtClean="0"/>
              <a:t>». Año 1833- 1844.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9933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3600" dirty="0" smtClean="0"/>
              <a:t>Mensaje a la iglesia de la tecnología, Laodicea: pero carente de fe. </a:t>
            </a:r>
            <a:r>
              <a:rPr lang="es-CO" sz="3600" u="sng" dirty="0" smtClean="0"/>
              <a:t>(Luc.18:8)</a:t>
            </a:r>
            <a:r>
              <a:rPr lang="es-CO" sz="3600" dirty="0" smtClean="0"/>
              <a:t>.</a:t>
            </a:r>
            <a:endParaRPr lang="es-CO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10000"/>
          </a:bodyPr>
          <a:lstStyle/>
          <a:p>
            <a:r>
              <a:rPr lang="es-CO" b="1" baseline="30000" dirty="0"/>
              <a:t>14 </a:t>
            </a:r>
            <a:r>
              <a:rPr lang="es-CO" sz="3500" b="1" u="sng" dirty="0"/>
              <a:t>Y escribe al ángel de la Iglesia de los laodicenses</a:t>
            </a:r>
            <a:r>
              <a:rPr lang="es-CO" dirty="0"/>
              <a:t>: </a:t>
            </a:r>
            <a:r>
              <a:rPr lang="es-CO" dirty="0">
                <a:solidFill>
                  <a:srgbClr val="0070C0"/>
                </a:solidFill>
              </a:rPr>
              <a:t>He aquí, el que dice Amén, el testigo fiel y verdadero, el principio de la creación de Dios; </a:t>
            </a:r>
            <a:r>
              <a:rPr lang="es-CO" b="1" baseline="30000" dirty="0" smtClean="0">
                <a:solidFill>
                  <a:srgbClr val="0070C0"/>
                </a:solidFill>
              </a:rPr>
              <a:t>15 </a:t>
            </a:r>
            <a:r>
              <a:rPr lang="es-CO" dirty="0">
                <a:solidFill>
                  <a:srgbClr val="0070C0"/>
                </a:solidFill>
              </a:rPr>
              <a:t>Yo conozco tus obras, que ni eres frío, ni hirviente. ¡Bien que fueses frío, o hirviente!  </a:t>
            </a:r>
            <a:r>
              <a:rPr lang="es-CO" b="1" baseline="30000" dirty="0" smtClean="0">
                <a:solidFill>
                  <a:srgbClr val="0070C0"/>
                </a:solidFill>
              </a:rPr>
              <a:t>16 </a:t>
            </a:r>
            <a:r>
              <a:rPr lang="es-CO" dirty="0">
                <a:solidFill>
                  <a:srgbClr val="0070C0"/>
                </a:solidFill>
              </a:rPr>
              <a:t>Mas porque eres tibio, y no frío ni hirviente, yo te vomitaré de mi boca. </a:t>
            </a:r>
            <a:r>
              <a:rPr lang="es-CO" b="1" baseline="30000" dirty="0" smtClean="0">
                <a:solidFill>
                  <a:srgbClr val="0070C0"/>
                </a:solidFill>
              </a:rPr>
              <a:t>17 </a:t>
            </a:r>
            <a:r>
              <a:rPr lang="es-CO" dirty="0">
                <a:solidFill>
                  <a:srgbClr val="0070C0"/>
                </a:solidFill>
              </a:rPr>
              <a:t>Porque tú dices: Yo soy rico, y estoy enriquecido, y no tengo necesidad de ninguna cosa; y no conoces que tú eres un desventurado y miserable y pobre y ciego y desnudo;</a:t>
            </a:r>
            <a:r>
              <a:rPr lang="es-CO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9619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</p:spPr>
        <p:txBody>
          <a:bodyPr>
            <a:normAutofit fontScale="92500" lnSpcReduction="20000"/>
          </a:bodyPr>
          <a:lstStyle/>
          <a:p>
            <a:r>
              <a:rPr lang="es-CO" dirty="0"/>
              <a:t>18 Yo te amonesto que de mí compres oro afinado en fuego, para que seas hecho rico, y seas vestido de vestiduras blancas, para que no se descubra la vergüenza de tu desnudez; y unge tus ojos con colirio, para que veas. 19 Yo reprendo y castigo a todos los que amo: sé pues celoso, y enmiéndate. </a:t>
            </a:r>
          </a:p>
          <a:p>
            <a:r>
              <a:rPr lang="es-CO" dirty="0"/>
              <a:t>20 </a:t>
            </a:r>
            <a:r>
              <a:rPr lang="es-CO" dirty="0">
                <a:solidFill>
                  <a:srgbClr val="FF0000"/>
                </a:solidFill>
              </a:rPr>
              <a:t>He aquí, que yo estoy parado a la puerta y llamo; si alguno oyere mi voz, y abriere la puerta, entraré a él, y cenaré con él, y él conmigo.21 Al que venciere, yo le daré que se siente conmigo en mi trono; así como yo he vencido, y me he sentado con mi Padre en su trono. </a:t>
            </a:r>
          </a:p>
          <a:p>
            <a:r>
              <a:rPr lang="es-CO" dirty="0">
                <a:solidFill>
                  <a:srgbClr val="FF0000"/>
                </a:solidFill>
              </a:rPr>
              <a:t>22 El que tiene oído, oiga lo que el Espíritu dice a las Iglesias</a:t>
            </a:r>
            <a:r>
              <a:rPr lang="es-CO" dirty="0"/>
              <a:t>. Año 1844-Segunda Venida de Jesús.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6691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90000"/>
          </a:bodyPr>
          <a:lstStyle/>
          <a:p>
            <a:r>
              <a:rPr lang="es-CO" dirty="0" smtClean="0"/>
              <a:t>Última etapa de la iglesia, Laodicea, 1844- segunda venida de Cristo.</a:t>
            </a:r>
            <a:br>
              <a:rPr lang="es-CO" dirty="0" smtClean="0"/>
            </a:br>
            <a:r>
              <a:rPr lang="es-CO" dirty="0" smtClean="0"/>
              <a:t> </a:t>
            </a:r>
            <a:r>
              <a:rPr lang="es-CO" u="sng" dirty="0" smtClean="0">
                <a:solidFill>
                  <a:srgbClr val="FF0000"/>
                </a:solidFill>
              </a:rPr>
              <a:t>(2 Cron. 20:20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4104456" cy="3331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20888"/>
            <a:ext cx="3888432" cy="333181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5536" y="5768078"/>
            <a:ext cx="8568952" cy="1015663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/>
              <a:t>Desde que Cristo entró al Lugar Santísimo del Santuario celestial a </a:t>
            </a:r>
            <a:r>
              <a:rPr lang="es-CO" sz="2000" b="1" dirty="0" smtClean="0"/>
              <a:t>realizar </a:t>
            </a:r>
            <a:r>
              <a:rPr lang="es-CO" sz="2000" b="1" dirty="0"/>
              <a:t>la purificación del Santuario, hasta que culmine la predicación del Evangelio en todo el mundo, y </a:t>
            </a:r>
            <a:r>
              <a:rPr lang="es-CO" sz="2000" b="1" dirty="0" smtClean="0"/>
              <a:t>luego la </a:t>
            </a:r>
            <a:r>
              <a:rPr lang="es-CO" sz="2000" b="1" dirty="0"/>
              <a:t>segunda venida de Cristo.</a:t>
            </a:r>
          </a:p>
        </p:txBody>
      </p:sp>
    </p:spTree>
    <p:extLst>
      <p:ext uri="{BB962C8B-B14F-4D97-AF65-F5344CB8AC3E}">
        <p14:creationId xmlns:p14="http://schemas.microsoft.com/office/powerpoint/2010/main" val="335856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/>
          </a:bodyPr>
          <a:lstStyle/>
          <a:p>
            <a:r>
              <a:rPr lang="es-CO" sz="6600" b="1" i="1" dirty="0" smtClean="0"/>
              <a:t>Conclusión</a:t>
            </a:r>
            <a:endParaRPr lang="es-CO" sz="6600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141168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s-CO" sz="3800" dirty="0" smtClean="0"/>
              <a:t>Como ustedes saben, la iglesia de Laodicea, es la última iglesia de las siete iglesias, la que antecede a la segunda venida de Cristo, es decir, nosotros.</a:t>
            </a:r>
          </a:p>
          <a:p>
            <a:pPr marL="0" indent="0" algn="ctr">
              <a:buNone/>
            </a:pPr>
            <a:r>
              <a:rPr lang="es-CO" sz="3800" dirty="0" smtClean="0"/>
              <a:t>Una bes que Juan terminó de escribir lo que Jesús le mostraba, Dios intervino en la mente del emperador </a:t>
            </a:r>
            <a:r>
              <a:rPr lang="es-CO" sz="3800" dirty="0"/>
              <a:t> </a:t>
            </a:r>
            <a:r>
              <a:rPr lang="es-CO" sz="3800" b="1" u="sng" dirty="0" smtClean="0"/>
              <a:t>Domiciano</a:t>
            </a:r>
            <a:r>
              <a:rPr lang="es-CO" sz="3800" u="sng" dirty="0"/>
              <a:t> </a:t>
            </a:r>
            <a:r>
              <a:rPr lang="es-CO" sz="3800" dirty="0" smtClean="0"/>
              <a:t>para que liberara a su siervo Juan y cumpliera con su misión de reanimar a la iglesia cuando ya estaba avanzado en años, </a:t>
            </a:r>
            <a:r>
              <a:rPr lang="es-CO" sz="3800" b="1" dirty="0"/>
              <a:t> Jerónimo (el autor de la </a:t>
            </a:r>
            <a:r>
              <a:rPr lang="es-CO" sz="3800" b="1" dirty="0" smtClean="0"/>
              <a:t>Vulgata) dice </a:t>
            </a:r>
            <a:r>
              <a:rPr lang="es-CO" sz="3800" b="1" dirty="0"/>
              <a:t>que Juan tenia que ser cargado a la reunión </a:t>
            </a:r>
            <a:r>
              <a:rPr lang="es-CO" sz="3800" b="1" dirty="0" smtClean="0"/>
              <a:t>de la iglesia por </a:t>
            </a:r>
            <a:r>
              <a:rPr lang="es-CO" sz="3800" b="1" dirty="0"/>
              <a:t>su avanzada edad</a:t>
            </a:r>
            <a:r>
              <a:rPr lang="es-CO" sz="3800" b="1" dirty="0" smtClean="0"/>
              <a:t>. </a:t>
            </a:r>
            <a:r>
              <a:rPr lang="es-CO" sz="3800" b="1" dirty="0"/>
              <a:t>Esta historia es secundada por Ireneo (c. 202), quien dice que Juan vivió hasta el tiempo del emperador Trajano, ca. 98- ca. 117 </a:t>
            </a:r>
            <a:r>
              <a:rPr lang="es-CO" sz="3800" b="1" dirty="0" smtClean="0"/>
              <a:t>D C, </a:t>
            </a:r>
            <a:r>
              <a:rPr lang="es-CO" sz="3800" b="1" dirty="0"/>
              <a:t>siendo muy anciano</a:t>
            </a:r>
            <a:r>
              <a:rPr lang="es-CO" sz="3800" b="1" dirty="0" smtClean="0"/>
              <a:t>. Es decir, murió primero  Domiciano que Juan.</a:t>
            </a:r>
          </a:p>
          <a:p>
            <a:pPr marL="0" indent="0" algn="just">
              <a:buNone/>
            </a:pPr>
            <a:endParaRPr lang="es-CO" sz="3800" b="1" dirty="0"/>
          </a:p>
          <a:p>
            <a:pPr marL="0" indent="0" algn="ctr">
              <a:buNone/>
            </a:pPr>
            <a:r>
              <a:rPr lang="es-CO" sz="3800" dirty="0" smtClean="0"/>
              <a:t>El mensage redactado por Juan según </a:t>
            </a:r>
            <a:r>
              <a:rPr lang="es-CO" sz="3800" b="1" dirty="0" smtClean="0">
                <a:solidFill>
                  <a:srgbClr val="FF0000"/>
                </a:solidFill>
              </a:rPr>
              <a:t>Apoc.1:1</a:t>
            </a:r>
            <a:r>
              <a:rPr lang="es-CO" sz="3800" dirty="0" smtClean="0"/>
              <a:t>, se originó en Dios, quen lo trasmite a su Hijo Jesús, Jesús lo trasmite a su ángel, y este a su vez lo trasmite a Juan, para que este lo transmita a las iglesia.   </a:t>
            </a:r>
            <a:r>
              <a:rPr lang="es-CO" sz="38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8541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3654</Words>
  <Application>Microsoft Office PowerPoint</Application>
  <PresentationFormat>Presentación en pantalla (4:3)</PresentationFormat>
  <Paragraphs>96</Paragraphs>
  <Slides>32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3" baseType="lpstr">
      <vt:lpstr>Tema de Office</vt:lpstr>
      <vt:lpstr>UN AMIGO ESPECIAL</vt:lpstr>
      <vt:lpstr>UN AMIGO ESPECIAL</vt:lpstr>
      <vt:lpstr>Presentación de PowerPoint</vt:lpstr>
      <vt:lpstr>Jesús inicia su ministerio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El glorioso acontecimiento de la asunción, fue precenciado por Juan</vt:lpstr>
      <vt:lpstr>10 días después de la asunción vendría el Espíritu Santo, tiempo que los discípulos dedicaron para prepararse y arreglar sus diferencias, </vt:lpstr>
      <vt:lpstr>Presentación de PowerPoint</vt:lpstr>
      <vt:lpstr>Pedro y Juan en la cárcel:  DELITO,  predicar a Cristo.</vt:lpstr>
      <vt:lpstr>Presentación de PowerPoint</vt:lpstr>
      <vt:lpstr>Presentación de PowerPoint</vt:lpstr>
      <vt:lpstr>Presentación de PowerPoint</vt:lpstr>
      <vt:lpstr>Presentación de PowerPoint</vt:lpstr>
      <vt:lpstr>De esta forma, uno a uno iban matando a los mensajeros del Señor.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Cada prueba por la que Dios permite que pasen sus hijos, es para su bien, para purificarlos, y fortalecerlos en la fe.</vt:lpstr>
      <vt:lpstr>Ahora Jesús le dice: «Juan, Escribe en un libro lo que ves, y envíalo a las siete Iglesias que están en Asia:   a Éfeso, y a Esmirna, y a Pérgamo, y a Tiatira, y a Sardis, y a Filadelfia, y a Laodicea» (Apoc.1:11).</vt:lpstr>
      <vt:lpstr>Presentación de PowerPoint</vt:lpstr>
      <vt:lpstr>Presentación de PowerPoint</vt:lpstr>
      <vt:lpstr>Presentación de PowerPoint</vt:lpstr>
      <vt:lpstr>Mensaje a la iglesia de la tecnología, Laodicea: pero carente de fe. (Luc.18:8).</vt:lpstr>
      <vt:lpstr>Presentación de PowerPoint</vt:lpstr>
      <vt:lpstr>Última etapa de la iglesia, Laodicea, 1844- segunda venida de Cristo.  (2 Cron. 20:20).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AMIGO ESPECIAL</dc:title>
  <dc:creator>FAMILIA FIERRO CH</dc:creator>
  <cp:lastModifiedBy>HUMBERTO</cp:lastModifiedBy>
  <cp:revision>119</cp:revision>
  <dcterms:created xsi:type="dcterms:W3CDTF">2013-09-21T02:57:53Z</dcterms:created>
  <dcterms:modified xsi:type="dcterms:W3CDTF">2016-02-13T01:37:26Z</dcterms:modified>
</cp:coreProperties>
</file>